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82" r:id="rId4"/>
    <p:sldId id="258" r:id="rId5"/>
    <p:sldId id="283" r:id="rId6"/>
    <p:sldId id="278" r:id="rId7"/>
    <p:sldId id="279" r:id="rId8"/>
    <p:sldId id="284" r:id="rId9"/>
    <p:sldId id="287" r:id="rId10"/>
    <p:sldId id="286" r:id="rId11"/>
    <p:sldId id="280" r:id="rId12"/>
    <p:sldId id="285" r:id="rId13"/>
    <p:sldId id="262" r:id="rId14"/>
    <p:sldId id="261" r:id="rId15"/>
    <p:sldId id="272" r:id="rId16"/>
    <p:sldId id="274" r:id="rId17"/>
    <p:sldId id="273" r:id="rId18"/>
    <p:sldId id="275" r:id="rId19"/>
    <p:sldId id="265" r:id="rId20"/>
    <p:sldId id="281" r:id="rId21"/>
    <p:sldId id="276" r:id="rId22"/>
    <p:sldId id="266" r:id="rId23"/>
    <p:sldId id="267" r:id="rId24"/>
    <p:sldId id="268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5F647-60C3-4BAE-BE60-00DFC14147FD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8557E9-9BBC-435A-AB16-EC799AD567BB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39876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jp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DD81F5-B807-48DA-8703-C414DADA9BD7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92218F-745E-4BA7-AA35-6640349962E6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84339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2218F-745E-4BA7-AA35-6640349962E6}" type="slidenum">
              <a:rPr lang="en-ZA" smtClean="0"/>
              <a:t>8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07865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2218F-745E-4BA7-AA35-6640349962E6}" type="slidenum">
              <a:rPr lang="en-ZA" smtClean="0"/>
              <a:t>9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07865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2218F-745E-4BA7-AA35-6640349962E6}" type="slidenum">
              <a:rPr lang="en-ZA" smtClean="0"/>
              <a:t>10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07865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2218F-745E-4BA7-AA35-6640349962E6}" type="slidenum">
              <a:rPr lang="en-ZA" smtClean="0"/>
              <a:t>11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07865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92218F-745E-4BA7-AA35-6640349962E6}" type="slidenum">
              <a:rPr lang="en-ZA" smtClean="0"/>
              <a:t>12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07865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2426" y="2895600"/>
            <a:ext cx="4572000" cy="1368798"/>
          </a:xfrm>
        </p:spPr>
        <p:txBody>
          <a:bodyPr>
            <a:normAutofit/>
          </a:bodyPr>
          <a:lstStyle>
            <a:lvl1pPr marL="0" indent="0" algn="l">
              <a:buNone/>
              <a:defRPr sz="2000" b="0" i="1" cap="none" spc="12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0" y="4743451"/>
            <a:ext cx="9144000" cy="21145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4714875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52426" y="457200"/>
            <a:ext cx="7680960" cy="2438399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defRPr kumimoji="0" lang="en-US" sz="6000" b="1" i="0" u="none" strike="noStrike" kern="1200" cap="none" spc="0" normalizeH="0" baseline="0" noProof="0" smtClean="0">
                <a:ln>
                  <a:noFill/>
                </a:ln>
                <a:gradFill>
                  <a:gsLst>
                    <a:gs pos="0">
                      <a:schemeClr val="tx1">
                        <a:alpha val="92000"/>
                      </a:schemeClr>
                    </a:gs>
                    <a:gs pos="45000">
                      <a:schemeClr val="tx1">
                        <a:alpha val="51000"/>
                      </a:schemeClr>
                    </a:gs>
                    <a:gs pos="100000">
                      <a:schemeClr val="tx1"/>
                    </a:gs>
                  </a:gsLst>
                  <a:lin ang="3600000" scaled="0"/>
                </a:gra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1463040"/>
            <a:ext cx="7680960" cy="4724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352426" y="4003302"/>
            <a:ext cx="4572000" cy="1178298"/>
          </a:xfrm>
        </p:spPr>
        <p:txBody>
          <a:bodyPr>
            <a:normAutofit/>
          </a:bodyPr>
          <a:lstStyle>
            <a:lvl1pPr marL="0" indent="0" algn="l">
              <a:buNone/>
              <a:defRPr sz="2000" b="0" i="1" cap="none" spc="12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9144000" cy="18288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-4439" y="182880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54366" y="1990078"/>
            <a:ext cx="8439912" cy="1984248"/>
          </a:xfrm>
        </p:spPr>
        <p:txBody>
          <a:bodyPr>
            <a:noAutofit/>
          </a:bodyPr>
          <a:lstStyle>
            <a:lvl1pPr>
              <a:defRPr kumimoji="0" lang="en-US" sz="6000" b="1" i="0" u="none" strike="noStrike" kern="1200" cap="none" spc="0" normalizeH="0" baseline="0" noProof="0" dirty="0" smtClean="0">
                <a:ln>
                  <a:noFill/>
                </a:ln>
                <a:gradFill>
                  <a:gsLst>
                    <a:gs pos="0">
                      <a:schemeClr val="tx1">
                        <a:alpha val="92000"/>
                      </a:schemeClr>
                    </a:gs>
                    <a:gs pos="45000">
                      <a:schemeClr val="tx1">
                        <a:alpha val="51000"/>
                      </a:schemeClr>
                    </a:gs>
                    <a:gs pos="100000">
                      <a:schemeClr val="tx1"/>
                    </a:gs>
                  </a:gsLst>
                  <a:lin ang="3600000" scaled="0"/>
                </a:gra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11"/>
          <p:cNvSpPr>
            <a:spLocks noGrp="1"/>
          </p:cNvSpPr>
          <p:nvPr>
            <p:ph sz="quarter" idx="14"/>
          </p:nvPr>
        </p:nvSpPr>
        <p:spPr>
          <a:xfrm>
            <a:off x="4901184" y="1463040"/>
            <a:ext cx="3886200" cy="428853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8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1463040"/>
            <a:ext cx="3886200" cy="428853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7" name="Title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  <p:sp>
        <p:nvSpPr>
          <p:cNvPr id="26" name="Footer Placeholder 2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426" y="1463040"/>
            <a:ext cx="3886200" cy="509587"/>
          </a:xfrm>
        </p:spPr>
        <p:txBody>
          <a:bodyPr>
            <a:normAutofit/>
          </a:bodyPr>
          <a:lstStyle>
            <a:lvl1pPr marL="0" indent="0">
              <a:buNone/>
              <a:defRPr sz="2000" b="0" i="1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5"/>
          </p:nvPr>
        </p:nvSpPr>
        <p:spPr>
          <a:xfrm>
            <a:off x="4900613" y="1463040"/>
            <a:ext cx="3886200" cy="509587"/>
          </a:xfrm>
        </p:spPr>
        <p:txBody>
          <a:bodyPr>
            <a:normAutofit/>
          </a:bodyPr>
          <a:lstStyle>
            <a:lvl1pPr marL="0" indent="0">
              <a:buNone/>
              <a:defRPr sz="2000" b="0" i="1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14"/>
          </p:nvPr>
        </p:nvSpPr>
        <p:spPr>
          <a:xfrm>
            <a:off x="4900613" y="2011680"/>
            <a:ext cx="3886200" cy="373684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8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2011680"/>
            <a:ext cx="3886200" cy="373684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0" y="5734050"/>
            <a:ext cx="9144000" cy="11239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0" y="569595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2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426" y="1463040"/>
            <a:ext cx="3381375" cy="39671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 b="0" i="1" spc="0" baseline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11"/>
          <p:cNvSpPr>
            <a:spLocks noGrp="1"/>
          </p:cNvSpPr>
          <p:nvPr>
            <p:ph sz="quarter" idx="14"/>
          </p:nvPr>
        </p:nvSpPr>
        <p:spPr>
          <a:xfrm>
            <a:off x="4105275" y="1463040"/>
            <a:ext cx="4681538" cy="396849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29224" y="0"/>
            <a:ext cx="3914775" cy="5657850"/>
          </a:xfrm>
        </p:spPr>
        <p:txBody>
          <a:bodyPr anchor="ctr" anchorCtr="0"/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352426" y="1600199"/>
            <a:ext cx="4572000" cy="359323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600" i="1">
                <a:solidFill>
                  <a:schemeClr val="tx1"/>
                </a:solidFill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5734050"/>
            <a:ext cx="9144000" cy="11239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569595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352425" y="275208"/>
            <a:ext cx="4572000" cy="1324992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Z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426" y="228600"/>
            <a:ext cx="768096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426" y="1463040"/>
            <a:ext cx="768096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426" y="6543676"/>
            <a:ext cx="1466850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fld id="{50BDDC0F-466F-4678-BDAA-F212D4BAA945}" type="datetimeFigureOut">
              <a:rPr lang="en-ZA" smtClean="0"/>
              <a:t>2013-09-14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09749" y="6543676"/>
            <a:ext cx="4086225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="1" i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6700" y="6543676"/>
            <a:ext cx="876300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fld id="{7A21BED7-E9F0-4799-9EDE-8CFAB762B78B}" type="slidenum">
              <a:rPr lang="en-ZA" smtClean="0"/>
              <a:t>‹#›</a:t>
            </a:fld>
            <a:endParaRPr lang="en-Z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spcBef>
          <a:spcPts val="400"/>
        </a:spcBef>
        <a:buNone/>
        <a:defRPr sz="4000" b="0" kern="1200" cap="none" spc="0" baseline="0">
          <a:solidFill>
            <a:schemeClr val="tx1"/>
          </a:solidFill>
          <a:latin typeface="+mj-lt"/>
          <a:ea typeface="+mj-ea"/>
          <a:cs typeface="Tunga" pitchFamily="2"/>
        </a:defRPr>
      </a:lvl1pPr>
    </p:titleStyle>
    <p:bodyStyle>
      <a:lvl1pPr marL="0" indent="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Arial" pitchFamily="34" charset="0"/>
        <a:buNone/>
        <a:defRPr sz="1800" b="0" i="0" kern="1200" cap="none" spc="30" baseline="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171450" indent="-17145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2pPr>
      <a:lvl3pPr marL="344488" indent="-16510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3pPr>
      <a:lvl4pPr marL="517525" indent="-169863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4pPr>
      <a:lvl5pPr marL="688975" indent="-173038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5pPr>
      <a:lvl6pPr marL="8686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24358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40817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7704856" cy="2438399"/>
          </a:xfrm>
        </p:spPr>
        <p:txBody>
          <a:bodyPr anchor="t">
            <a:noAutofit/>
          </a:bodyPr>
          <a:lstStyle/>
          <a:p>
            <a:pPr algn="ctr"/>
            <a:r>
              <a:rPr lang="en-US" sz="4000" dirty="0" smtClean="0"/>
              <a:t>e-Commerce Mobile Application</a:t>
            </a:r>
            <a:br>
              <a:rPr lang="en-US" sz="4000" dirty="0" smtClean="0"/>
            </a:br>
            <a:r>
              <a:rPr lang="en-US" sz="4000" dirty="0" smtClean="0"/>
              <a:t>On</a:t>
            </a:r>
            <a:br>
              <a:rPr lang="en-US" sz="4000" dirty="0" smtClean="0"/>
            </a:br>
            <a:endParaRPr lang="en-ZA" sz="4000" dirty="0"/>
          </a:p>
        </p:txBody>
      </p:sp>
      <p:sp>
        <p:nvSpPr>
          <p:cNvPr id="4" name="Shape 41"/>
          <p:cNvSpPr/>
          <p:nvPr/>
        </p:nvSpPr>
        <p:spPr>
          <a:xfrm>
            <a:off x="3347864" y="2351332"/>
            <a:ext cx="2335699" cy="18002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  <p:sp>
        <p:nvSpPr>
          <p:cNvPr id="5" name="Shape 44"/>
          <p:cNvSpPr/>
          <p:nvPr/>
        </p:nvSpPr>
        <p:spPr>
          <a:xfrm>
            <a:off x="5148064" y="5173813"/>
            <a:ext cx="2088232" cy="799173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sp>
        <p:nvSpPr>
          <p:cNvPr id="6" name="Shape 42"/>
          <p:cNvSpPr/>
          <p:nvPr/>
        </p:nvSpPr>
        <p:spPr>
          <a:xfrm>
            <a:off x="251520" y="5013176"/>
            <a:ext cx="936104" cy="997771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</p:sp>
      <p:sp>
        <p:nvSpPr>
          <p:cNvPr id="7" name="Shape 43"/>
          <p:cNvSpPr/>
          <p:nvPr/>
        </p:nvSpPr>
        <p:spPr>
          <a:xfrm>
            <a:off x="7884368" y="4941168"/>
            <a:ext cx="864096" cy="1264464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</p:sp>
      <p:pic>
        <p:nvPicPr>
          <p:cNvPr id="8" name="Picture 7" descr="http://www.ru.ac.za/media/rhodesuniversity/content/informationsystems/is_logo-180x66.jp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453" y="5173813"/>
            <a:ext cx="1908483" cy="7991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8872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en-US" dirty="0"/>
              <a:t>Project Management Status </a:t>
            </a:r>
            <a:r>
              <a:rPr lang="en-US" dirty="0" smtClean="0"/>
              <a:t>Report</a:t>
            </a:r>
            <a:br>
              <a:rPr lang="en-US" dirty="0" smtClean="0"/>
            </a:br>
            <a:r>
              <a:rPr lang="en-US" dirty="0" smtClean="0"/>
              <a:t>Iteration – 3 Gantt Chart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dirty="0"/>
          </a:p>
        </p:txBody>
      </p:sp>
      <p:sp>
        <p:nvSpPr>
          <p:cNvPr id="5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pic>
        <p:nvPicPr>
          <p:cNvPr id="3074" name="Picture 2" descr="C:\Users\g97k5191\Desktop\ITS\ITS Africa- Iteration 3 Project Gantt Char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75148"/>
            <a:ext cx="9128974" cy="535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069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en-US" dirty="0"/>
              <a:t>Project Management Status </a:t>
            </a:r>
            <a:r>
              <a:rPr lang="en-US" dirty="0" smtClean="0"/>
              <a:t>Report</a:t>
            </a:r>
            <a:br>
              <a:rPr lang="en-US" dirty="0" smtClean="0"/>
            </a:br>
            <a:r>
              <a:rPr lang="en-US" dirty="0" smtClean="0"/>
              <a:t>Iteration – 3 : Work Progress to date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Updating of project </a:t>
            </a:r>
            <a:r>
              <a:rPr lang="en-US" dirty="0"/>
              <a:t>m</a:t>
            </a:r>
            <a:r>
              <a:rPr lang="en-US" dirty="0" smtClean="0"/>
              <a:t>anagement documentation.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Implemented Changes and Corrections on the SRS and SDS.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Effecting Change Requests For :</a:t>
            </a:r>
          </a:p>
          <a:p>
            <a:pPr marL="457200" lvl="1" indent="-285750"/>
            <a:r>
              <a:rPr lang="en-US" dirty="0" smtClean="0"/>
              <a:t>Analysis – Context Diagram , Use cases and associated diagrams for the Administrator for purpose of academic interest.</a:t>
            </a:r>
          </a:p>
          <a:p>
            <a:pPr lvl="1" indent="0">
              <a:buNone/>
            </a:pPr>
            <a:endParaRPr lang="en-US" dirty="0" smtClean="0"/>
          </a:p>
          <a:p>
            <a:pPr marL="457200" lvl="1" indent="-285750"/>
            <a:r>
              <a:rPr lang="en-US" dirty="0" smtClean="0"/>
              <a:t>Design – Use cases, Class Diagrams, Sequence diagrams , use case narratives  and package diagrams</a:t>
            </a:r>
          </a:p>
          <a:p>
            <a:pPr lvl="1" indent="0">
              <a:buNone/>
            </a:pPr>
            <a:endParaRPr lang="en-US" dirty="0" smtClean="0"/>
          </a:p>
          <a:p>
            <a:pPr marL="457200" lvl="1" indent="-285750"/>
            <a:r>
              <a:rPr lang="en-US" dirty="0" smtClean="0"/>
              <a:t>Key Technical Meeting with Reed House Systems on posting to </a:t>
            </a:r>
            <a:r>
              <a:rPr lang="en-US" dirty="0" err="1" smtClean="0"/>
              <a:t>Teleweaver</a:t>
            </a:r>
            <a:r>
              <a:rPr lang="en-US" dirty="0"/>
              <a:t> </a:t>
            </a:r>
            <a:r>
              <a:rPr lang="en-US" dirty="0" smtClean="0"/>
              <a:t>and redesign of the Iconography.</a:t>
            </a:r>
          </a:p>
          <a:p>
            <a:pPr lvl="1" indent="0">
              <a:buNone/>
            </a:pPr>
            <a:endParaRPr lang="en-US" dirty="0" smtClean="0"/>
          </a:p>
          <a:p>
            <a:pPr marL="457200" lvl="1" indent="-285750"/>
            <a:r>
              <a:rPr lang="en-US" dirty="0" smtClean="0"/>
              <a:t>Usability Testing</a:t>
            </a:r>
          </a:p>
          <a:p>
            <a:pPr lvl="1" indent="0">
              <a:buNone/>
            </a:pPr>
            <a:endParaRPr lang="en-US" dirty="0" smtClean="0"/>
          </a:p>
          <a:p>
            <a:pPr marL="457200" lvl="1" indent="-285750"/>
            <a:r>
              <a:rPr lang="en-US" dirty="0" smtClean="0"/>
              <a:t>Implemented Iteration 3 Use Cases.</a:t>
            </a:r>
          </a:p>
          <a:p>
            <a:endParaRPr lang="en-ZA" dirty="0"/>
          </a:p>
        </p:txBody>
      </p:sp>
      <p:sp>
        <p:nvSpPr>
          <p:cNvPr id="5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45473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en-US" dirty="0"/>
              <a:t>Project Management Status </a:t>
            </a:r>
            <a:r>
              <a:rPr lang="en-US" dirty="0" smtClean="0"/>
              <a:t>Report</a:t>
            </a:r>
            <a:br>
              <a:rPr lang="en-US" dirty="0" smtClean="0"/>
            </a:br>
            <a:r>
              <a:rPr lang="en-US" dirty="0" smtClean="0"/>
              <a:t>Iteration – 3 : Usability Testing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dirty="0"/>
          </a:p>
        </p:txBody>
      </p:sp>
      <p:sp>
        <p:nvSpPr>
          <p:cNvPr id="5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pic>
        <p:nvPicPr>
          <p:cNvPr id="4098" name="Picture 2" descr="C:\Users\g97k5191\Pictures\Differentiate-Between-Purchaser-and-End-User-in-Usability-Testing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6498" y="46028"/>
            <a:ext cx="1629687" cy="2374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g97k5191\Desktop\ITS\Paper Prototype Testin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755" y="1484784"/>
            <a:ext cx="3984551" cy="3386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43608" y="508518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Paper Prototype Testing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98918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352426" y="1463040"/>
            <a:ext cx="7891982" cy="4724400"/>
          </a:xfrm>
        </p:spPr>
        <p:txBody>
          <a:bodyPr/>
          <a:lstStyle/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en-US" dirty="0"/>
              <a:t>Project Management Status </a:t>
            </a:r>
            <a:r>
              <a:rPr lang="en-US" dirty="0" smtClean="0"/>
              <a:t>Report</a:t>
            </a:r>
            <a:br>
              <a:rPr lang="en-US" dirty="0" smtClean="0"/>
            </a:br>
            <a:r>
              <a:rPr lang="en-US" dirty="0" smtClean="0"/>
              <a:t>Iteration – 3 : Challenges &amp; Solutions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en-US" dirty="0" smtClean="0"/>
              <a:t>Project Management Deliverables Clarified through a meeting</a:t>
            </a:r>
          </a:p>
          <a:p>
            <a:pPr marL="179388" lvl="2" indent="0">
              <a:buNone/>
            </a:pPr>
            <a:r>
              <a:rPr lang="en-US" dirty="0" smtClean="0"/>
              <a:t>	</a:t>
            </a:r>
          </a:p>
          <a:p>
            <a:pPr lvl="2"/>
            <a:r>
              <a:rPr lang="en-US" dirty="0" smtClean="0"/>
              <a:t>Actual End User Usability Testing Revealed :  </a:t>
            </a:r>
          </a:p>
          <a:p>
            <a:pPr lvl="4"/>
            <a:r>
              <a:rPr lang="en-US" dirty="0" smtClean="0"/>
              <a:t>Some of the end users are unfamiliarity with devices which means we have to invest in hardware training as well.</a:t>
            </a:r>
          </a:p>
          <a:p>
            <a:pPr lvl="4"/>
            <a:r>
              <a:rPr lang="en-US" dirty="0" smtClean="0"/>
              <a:t>Language Incompatibility which led to ICON , color and hardcoded Xhosa usage to Aid users.</a:t>
            </a:r>
          </a:p>
          <a:p>
            <a:pPr marL="515937" lvl="4" indent="0">
              <a:buNone/>
            </a:pPr>
            <a:endParaRPr lang="en-US" dirty="0" smtClean="0"/>
          </a:p>
          <a:p>
            <a:pPr lvl="2"/>
            <a:r>
              <a:rPr lang="en-US" dirty="0" smtClean="0"/>
              <a:t>Lack of language </a:t>
            </a:r>
            <a:r>
              <a:rPr lang="en-US" dirty="0" err="1" smtClean="0"/>
              <a:t>localisation</a:t>
            </a:r>
            <a:r>
              <a:rPr lang="en-US" dirty="0" smtClean="0"/>
              <a:t> package which has been rectified by hardcoding Xhosa.</a:t>
            </a:r>
          </a:p>
          <a:p>
            <a:pPr marL="179388" lvl="2" indent="0">
              <a:buNone/>
            </a:pPr>
            <a:endParaRPr lang="en-US" dirty="0" smtClean="0"/>
          </a:p>
          <a:p>
            <a:pPr lvl="2"/>
            <a:r>
              <a:rPr lang="en-US" dirty="0" err="1" smtClean="0"/>
              <a:t>Teleweaver</a:t>
            </a:r>
            <a:r>
              <a:rPr lang="en-US" dirty="0" smtClean="0"/>
              <a:t> has not been Interrogated as yet as we received the confirmation for Database SQL settings yesterday.  We envision full operation before the end of the 27</a:t>
            </a:r>
            <a:r>
              <a:rPr lang="en-US" baseline="30000" dirty="0" smtClean="0"/>
              <a:t>th</a:t>
            </a:r>
            <a:r>
              <a:rPr lang="en-US" dirty="0" smtClean="0"/>
              <a:t> of September 2013</a:t>
            </a:r>
          </a:p>
          <a:p>
            <a:endParaRPr lang="en-ZA" dirty="0"/>
          </a:p>
        </p:txBody>
      </p:sp>
      <p:sp>
        <p:nvSpPr>
          <p:cNvPr id="5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83753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7584" y="188640"/>
            <a:ext cx="7680960" cy="1066800"/>
          </a:xfrm>
        </p:spPr>
        <p:txBody>
          <a:bodyPr/>
          <a:lstStyle/>
          <a:p>
            <a:r>
              <a:rPr lang="en-US" dirty="0"/>
              <a:t>Iteration </a:t>
            </a:r>
            <a:r>
              <a:rPr lang="en-US" dirty="0" smtClean="0"/>
              <a:t>3 </a:t>
            </a:r>
            <a:r>
              <a:rPr lang="en-US" dirty="0"/>
              <a:t>: </a:t>
            </a:r>
            <a:r>
              <a:rPr lang="en-US" dirty="0" smtClean="0"/>
              <a:t>Context Diagram</a:t>
            </a:r>
            <a:endParaRPr lang="en-ZA" dirty="0"/>
          </a:p>
        </p:txBody>
      </p:sp>
      <p:sp>
        <p:nvSpPr>
          <p:cNvPr id="4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  <a14:imgEffect>
                      <a14:saturation sat="1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8995" y="2166800"/>
            <a:ext cx="4147762" cy="266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488346" y="1340768"/>
            <a:ext cx="8514220" cy="4680520"/>
            <a:chOff x="371008" y="609600"/>
            <a:chExt cx="8544392" cy="5191871"/>
          </a:xfrm>
        </p:grpSpPr>
        <p:sp>
          <p:nvSpPr>
            <p:cNvPr id="8" name="TextBox 7"/>
            <p:cNvSpPr txBox="1"/>
            <p:nvPr/>
          </p:nvSpPr>
          <p:spPr>
            <a:xfrm>
              <a:off x="3672585" y="2180353"/>
              <a:ext cx="2271013" cy="1796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ZA" sz="2400" b="1" dirty="0" err="1" smtClean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Egazini</a:t>
              </a:r>
              <a:r>
                <a:rPr lang="en-ZA" sz="2400" b="1" dirty="0" smtClean="0">
                  <a:solidFill>
                    <a:schemeClr val="bg1">
                      <a:lumMod val="8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 e-commerce Mobile Application</a:t>
              </a:r>
              <a:endParaRPr lang="en-ZA" sz="2400" b="1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7239000" y="609600"/>
              <a:ext cx="1524000" cy="5715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sz="2000" b="1" dirty="0" smtClean="0"/>
                <a:t>Artist</a:t>
              </a:r>
              <a:endParaRPr lang="en-ZA" sz="2000" b="1" dirty="0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V="1">
              <a:off x="5410200" y="1008460"/>
              <a:ext cx="1828800" cy="1002121"/>
            </a:xfrm>
            <a:prstGeom prst="straightConnector1">
              <a:avLst/>
            </a:prstGeom>
            <a:ln w="34925" cap="rnd" cmpd="sng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/>
            <p:nvPr/>
          </p:nvSpPr>
          <p:spPr>
            <a:xfrm>
              <a:off x="4905546" y="816981"/>
              <a:ext cx="1939955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itchFamily="2" charset="2"/>
                <a:buChar char="§"/>
              </a:pPr>
              <a:r>
                <a:rPr lang="en-ZA" sz="1100" dirty="0" smtClean="0"/>
                <a:t>Gallery (product pictures)</a:t>
              </a:r>
            </a:p>
            <a:p>
              <a:pPr marL="285750" indent="-285750">
                <a:buFont typeface="Wingdings" pitchFamily="2" charset="2"/>
                <a:buChar char="§"/>
              </a:pPr>
              <a:r>
                <a:rPr lang="en-ZA" sz="1100" dirty="0" smtClean="0"/>
                <a:t>Sales report</a:t>
              </a:r>
            </a:p>
            <a:p>
              <a:pPr marL="285750" indent="-285750">
                <a:buFont typeface="Wingdings" pitchFamily="2" charset="2"/>
                <a:buChar char="§"/>
              </a:pPr>
              <a:r>
                <a:rPr lang="en-ZA" sz="1100" dirty="0" smtClean="0"/>
                <a:t>Inventory report</a:t>
              </a:r>
            </a:p>
            <a:p>
              <a:pPr marL="285750" indent="-285750">
                <a:buFont typeface="Wingdings" pitchFamily="2" charset="2"/>
                <a:buChar char="§"/>
              </a:pPr>
              <a:r>
                <a:rPr lang="en-ZA" sz="1100" dirty="0" smtClean="0"/>
                <a:t>Profile preview</a:t>
              </a:r>
              <a:endParaRPr lang="en-ZA" sz="1100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371008" y="609600"/>
              <a:ext cx="1524000" cy="5715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sz="2000" b="1" dirty="0" smtClean="0"/>
                <a:t>Artist</a:t>
              </a:r>
              <a:endParaRPr lang="en-ZA" sz="2000" b="1" dirty="0"/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1895008" y="1066800"/>
              <a:ext cx="1859401" cy="1219200"/>
            </a:xfrm>
            <a:prstGeom prst="straightConnector1">
              <a:avLst/>
            </a:prstGeom>
            <a:ln w="34925" cap="rnd" cmpd="sng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 rot="2017388">
              <a:off x="2005985" y="956140"/>
              <a:ext cx="1967575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§"/>
              </a:pPr>
              <a:r>
                <a:rPr lang="en-ZA" sz="1100" dirty="0" smtClean="0"/>
                <a:t>Product pictures</a:t>
              </a:r>
            </a:p>
            <a:p>
              <a:pPr marL="285750" indent="-285750">
                <a:buFont typeface="Wingdings" pitchFamily="2" charset="2"/>
                <a:buChar char="§"/>
              </a:pPr>
              <a:r>
                <a:rPr lang="en-ZA" sz="1100" dirty="0" smtClean="0"/>
                <a:t>Picture details</a:t>
              </a:r>
            </a:p>
            <a:p>
              <a:pPr marL="285750" indent="-285750">
                <a:buFont typeface="Wingdings" pitchFamily="2" charset="2"/>
                <a:buChar char="§"/>
              </a:pPr>
              <a:r>
                <a:rPr lang="en-ZA" sz="1100" dirty="0" smtClean="0"/>
                <a:t>Artist details</a:t>
              </a:r>
              <a:endParaRPr lang="en-ZA" sz="1100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371008" y="5229971"/>
              <a:ext cx="1524000" cy="5715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sz="2000" b="1" dirty="0" smtClean="0"/>
                <a:t>TeleWeaver</a:t>
              </a:r>
              <a:endParaRPr lang="en-ZA" sz="2000" b="1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 flipV="1">
              <a:off x="1895008" y="3886200"/>
              <a:ext cx="1859401" cy="1594091"/>
            </a:xfrm>
            <a:prstGeom prst="straightConnector1">
              <a:avLst/>
            </a:prstGeom>
            <a:ln w="34925" cap="rnd" cmpd="sng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 rot="19124407">
              <a:off x="1632071" y="4318378"/>
              <a:ext cx="1665841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>
                <a:buFont typeface="Wingdings" pitchFamily="2" charset="2"/>
                <a:buChar char="§"/>
              </a:pPr>
              <a:r>
                <a:rPr lang="en-ZA" sz="1100" dirty="0" smtClean="0"/>
                <a:t>Payment notification</a:t>
              </a:r>
            </a:p>
            <a:p>
              <a:pPr marL="285750" indent="-285750">
                <a:buFont typeface="Wingdings" pitchFamily="2" charset="2"/>
                <a:buChar char="§"/>
              </a:pPr>
              <a:r>
                <a:rPr lang="en-US" sz="1100" dirty="0" smtClean="0"/>
                <a:t>Sales Details</a:t>
              </a:r>
              <a:endParaRPr lang="en-ZA" sz="1100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391400" y="5181600"/>
              <a:ext cx="1524000" cy="5715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ZA" sz="2000" b="1" dirty="0" smtClean="0"/>
                <a:t>TeleWeaver</a:t>
              </a:r>
              <a:endParaRPr lang="en-ZA" sz="2000" b="1" dirty="0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>
              <a:off x="5336291" y="3886200"/>
              <a:ext cx="2055109" cy="1447800"/>
            </a:xfrm>
            <a:prstGeom prst="straightConnector1">
              <a:avLst/>
            </a:prstGeom>
            <a:ln w="34925" cap="rnd" cmpd="sng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 rot="1968229">
              <a:off x="5836388" y="3850692"/>
              <a:ext cx="1967575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itchFamily="2" charset="2"/>
                <a:buChar char="§"/>
              </a:pPr>
              <a:r>
                <a:rPr lang="en-ZA" sz="1100" dirty="0" smtClean="0"/>
                <a:t>Product pictures</a:t>
              </a:r>
            </a:p>
            <a:p>
              <a:pPr marL="285750" indent="-285750">
                <a:buFont typeface="Wingdings" pitchFamily="2" charset="2"/>
                <a:buChar char="§"/>
              </a:pPr>
              <a:r>
                <a:rPr lang="en-ZA" sz="1100" dirty="0" smtClean="0"/>
                <a:t>Product details</a:t>
              </a:r>
            </a:p>
            <a:p>
              <a:pPr marL="285750" indent="-285750">
                <a:buFont typeface="Wingdings" pitchFamily="2" charset="2"/>
                <a:buChar char="§"/>
              </a:pPr>
              <a:r>
                <a:rPr lang="en-US" sz="1100" dirty="0" smtClean="0"/>
                <a:t>Picture details</a:t>
              </a:r>
              <a:endParaRPr lang="en-ZA" sz="1100" dirty="0"/>
            </a:p>
            <a:p>
              <a:pPr marL="285750" indent="-285750">
                <a:buFont typeface="Wingdings" pitchFamily="2" charset="2"/>
                <a:buChar char="§"/>
              </a:pPr>
              <a:r>
                <a:rPr lang="en-US" sz="1100" dirty="0" smtClean="0"/>
                <a:t>Sale details</a:t>
              </a:r>
            </a:p>
            <a:p>
              <a:pPr marL="285750" indent="-285750">
                <a:buFont typeface="Wingdings" pitchFamily="2" charset="2"/>
                <a:buChar char="§"/>
              </a:pPr>
              <a:r>
                <a:rPr lang="en-US" sz="1100" dirty="0" smtClean="0"/>
                <a:t>Artist details</a:t>
              </a:r>
              <a:endParaRPr lang="en-ZA" sz="11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2807603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42" b="89910" l="10000" r="90000"/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567" y="441938"/>
            <a:ext cx="6492377" cy="57912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477015" y="849869"/>
            <a:ext cx="19069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400" b="1" dirty="0" err="1" smtClean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Egazini</a:t>
            </a:r>
            <a:r>
              <a:rPr lang="en-ZA" sz="2400" b="1" dirty="0" smtClean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E-Commerce Mobile Application</a:t>
            </a:r>
            <a:endParaRPr lang="en-ZA" sz="2400" b="1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00400" y="2826603"/>
            <a:ext cx="251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Restful Web Services</a:t>
            </a:r>
            <a:endParaRPr lang="en-ZA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00400" y="4122003"/>
            <a:ext cx="251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TeleWeaver System</a:t>
            </a:r>
            <a:endParaRPr lang="en-ZA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57200" y="609600"/>
            <a:ext cx="1524000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Artist</a:t>
            </a:r>
            <a:endParaRPr lang="en-ZA" sz="2000" b="1" dirty="0"/>
          </a:p>
        </p:txBody>
      </p:sp>
      <p:sp>
        <p:nvSpPr>
          <p:cNvPr id="10" name="Rounded Rectangle 9"/>
          <p:cNvSpPr/>
          <p:nvPr/>
        </p:nvSpPr>
        <p:spPr>
          <a:xfrm>
            <a:off x="7239000" y="609600"/>
            <a:ext cx="1524000" cy="5715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Artist</a:t>
            </a:r>
            <a:endParaRPr lang="en-ZA" sz="2000" b="1" dirty="0"/>
          </a:p>
        </p:txBody>
      </p:sp>
      <p:sp>
        <p:nvSpPr>
          <p:cNvPr id="11" name="Rounded Rectangle 10"/>
          <p:cNvSpPr/>
          <p:nvPr/>
        </p:nvSpPr>
        <p:spPr>
          <a:xfrm>
            <a:off x="152400" y="2895600"/>
            <a:ext cx="1524000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TeleWeaver</a:t>
            </a:r>
            <a:endParaRPr lang="en-ZA" sz="2000" b="1" dirty="0"/>
          </a:p>
        </p:txBody>
      </p:sp>
      <p:sp>
        <p:nvSpPr>
          <p:cNvPr id="12" name="Rounded Rectangle 11"/>
          <p:cNvSpPr/>
          <p:nvPr/>
        </p:nvSpPr>
        <p:spPr>
          <a:xfrm>
            <a:off x="7282273" y="1848029"/>
            <a:ext cx="1524000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TeleWeaver</a:t>
            </a:r>
            <a:endParaRPr lang="en-ZA" sz="2000" b="1" dirty="0"/>
          </a:p>
        </p:txBody>
      </p:sp>
      <p:sp>
        <p:nvSpPr>
          <p:cNvPr id="13" name="Rounded Rectangle 12"/>
          <p:cNvSpPr/>
          <p:nvPr/>
        </p:nvSpPr>
        <p:spPr>
          <a:xfrm>
            <a:off x="457200" y="5486400"/>
            <a:ext cx="1524000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Buyer</a:t>
            </a:r>
            <a:endParaRPr lang="en-ZA" sz="2000" b="1" dirty="0"/>
          </a:p>
        </p:txBody>
      </p:sp>
      <p:sp>
        <p:nvSpPr>
          <p:cNvPr id="14" name="Rounded Rectangle 13"/>
          <p:cNvSpPr/>
          <p:nvPr/>
        </p:nvSpPr>
        <p:spPr>
          <a:xfrm>
            <a:off x="7100924" y="6057900"/>
            <a:ext cx="1524000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Buyer</a:t>
            </a:r>
            <a:endParaRPr lang="en-ZA" sz="2000" b="1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981200" y="990600"/>
            <a:ext cx="922088" cy="828764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982664" y="4537501"/>
            <a:ext cx="912936" cy="89992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1600200" y="2590801"/>
            <a:ext cx="1277931" cy="380999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1" idx="3"/>
          </p:cNvCxnSpPr>
          <p:nvPr/>
        </p:nvCxnSpPr>
        <p:spPr>
          <a:xfrm flipV="1">
            <a:off x="1676400" y="3177290"/>
            <a:ext cx="1622753" cy="4060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1600200" y="3352800"/>
            <a:ext cx="1253842" cy="533400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1930157" y="5105400"/>
            <a:ext cx="1422643" cy="586001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5562600" y="5257800"/>
            <a:ext cx="1591104" cy="914400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endCxn id="12" idx="1"/>
          </p:cNvCxnSpPr>
          <p:nvPr/>
        </p:nvCxnSpPr>
        <p:spPr>
          <a:xfrm flipV="1">
            <a:off x="5715000" y="2133779"/>
            <a:ext cx="1567273" cy="1043511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4771735" y="1819364"/>
            <a:ext cx="1324265" cy="823983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V="1">
            <a:off x="6096000" y="1008460"/>
            <a:ext cx="1143000" cy="823984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endCxn id="40" idx="1"/>
          </p:cNvCxnSpPr>
          <p:nvPr/>
        </p:nvCxnSpPr>
        <p:spPr>
          <a:xfrm>
            <a:off x="6096000" y="3694209"/>
            <a:ext cx="1286412" cy="0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2878131" y="1819364"/>
            <a:ext cx="842044" cy="972740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2537208">
            <a:off x="1840921" y="1025787"/>
            <a:ext cx="196757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Product pictures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Picture details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Artist details</a:t>
            </a:r>
            <a:endParaRPr lang="en-ZA" sz="1100" dirty="0"/>
          </a:p>
        </p:txBody>
      </p:sp>
      <p:sp>
        <p:nvSpPr>
          <p:cNvPr id="80" name="Rectangle 79"/>
          <p:cNvSpPr/>
          <p:nvPr/>
        </p:nvSpPr>
        <p:spPr>
          <a:xfrm rot="20389341">
            <a:off x="1282763" y="2343034"/>
            <a:ext cx="166584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Payment notification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100" dirty="0" smtClean="0"/>
              <a:t>Sales details</a:t>
            </a:r>
            <a:endParaRPr lang="en-ZA" sz="1100" dirty="0"/>
          </a:p>
        </p:txBody>
      </p:sp>
      <p:sp>
        <p:nvSpPr>
          <p:cNvPr id="81" name="Rectangle 80"/>
          <p:cNvSpPr/>
          <p:nvPr/>
        </p:nvSpPr>
        <p:spPr>
          <a:xfrm>
            <a:off x="1678305" y="2895600"/>
            <a:ext cx="1442949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Access request</a:t>
            </a:r>
            <a:endParaRPr lang="en-ZA" sz="1100" dirty="0"/>
          </a:p>
        </p:txBody>
      </p:sp>
      <p:sp>
        <p:nvSpPr>
          <p:cNvPr id="82" name="Rectangle 81"/>
          <p:cNvSpPr/>
          <p:nvPr/>
        </p:nvSpPr>
        <p:spPr>
          <a:xfrm rot="1588889">
            <a:off x="1423157" y="3654054"/>
            <a:ext cx="145257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Technical access information</a:t>
            </a:r>
            <a:endParaRPr lang="en-ZA" sz="1100" dirty="0"/>
          </a:p>
        </p:txBody>
      </p:sp>
      <p:sp>
        <p:nvSpPr>
          <p:cNvPr id="83" name="Rectangle 82"/>
          <p:cNvSpPr/>
          <p:nvPr/>
        </p:nvSpPr>
        <p:spPr>
          <a:xfrm rot="20198056">
            <a:off x="2009710" y="5407437"/>
            <a:ext cx="138852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Payment details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Sales details</a:t>
            </a:r>
            <a:endParaRPr lang="en-ZA" sz="1100" dirty="0"/>
          </a:p>
        </p:txBody>
      </p:sp>
      <p:sp>
        <p:nvSpPr>
          <p:cNvPr id="84" name="Rectangle 83"/>
          <p:cNvSpPr/>
          <p:nvPr/>
        </p:nvSpPr>
        <p:spPr>
          <a:xfrm rot="1888729">
            <a:off x="5330407" y="5625875"/>
            <a:ext cx="1531188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Sales confirmation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Products</a:t>
            </a:r>
            <a:endParaRPr lang="en-ZA" sz="1100" dirty="0"/>
          </a:p>
        </p:txBody>
      </p:sp>
      <p:sp>
        <p:nvSpPr>
          <p:cNvPr id="85" name="Rectangle 84"/>
          <p:cNvSpPr/>
          <p:nvPr/>
        </p:nvSpPr>
        <p:spPr>
          <a:xfrm rot="19767674">
            <a:off x="5946891" y="2509723"/>
            <a:ext cx="1752600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Access Control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Synchronisation (product pictures, artist details, picture details)</a:t>
            </a:r>
            <a:endParaRPr lang="en-ZA" sz="1100" dirty="0"/>
          </a:p>
        </p:txBody>
      </p:sp>
      <p:sp>
        <p:nvSpPr>
          <p:cNvPr id="86" name="Rectangle 85"/>
          <p:cNvSpPr/>
          <p:nvPr/>
        </p:nvSpPr>
        <p:spPr>
          <a:xfrm>
            <a:off x="5562600" y="602159"/>
            <a:ext cx="193995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Gallery (product pictures)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Sales report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Inventory report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Profile preview</a:t>
            </a:r>
            <a:endParaRPr lang="en-ZA" sz="1100" dirty="0"/>
          </a:p>
        </p:txBody>
      </p:sp>
      <p:sp>
        <p:nvSpPr>
          <p:cNvPr id="87" name="Rectangle 86"/>
          <p:cNvSpPr/>
          <p:nvPr/>
        </p:nvSpPr>
        <p:spPr>
          <a:xfrm>
            <a:off x="6119033" y="3657600"/>
            <a:ext cx="174389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Login details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Sale notification (email/SMS)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Payment </a:t>
            </a:r>
            <a:endParaRPr lang="en-ZA" sz="1100" dirty="0"/>
          </a:p>
        </p:txBody>
      </p:sp>
      <p:sp>
        <p:nvSpPr>
          <p:cNvPr id="79" name="TextBox 78"/>
          <p:cNvSpPr txBox="1"/>
          <p:nvPr/>
        </p:nvSpPr>
        <p:spPr>
          <a:xfrm rot="19936060">
            <a:off x="5185407" y="1972171"/>
            <a:ext cx="1347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(online)</a:t>
            </a:r>
            <a:endParaRPr lang="en-ZA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9" name="TextBox 88"/>
          <p:cNvSpPr txBox="1"/>
          <p:nvPr/>
        </p:nvSpPr>
        <p:spPr>
          <a:xfrm rot="19408397">
            <a:off x="6161141" y="1266563"/>
            <a:ext cx="1347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(offline)</a:t>
            </a:r>
            <a:endParaRPr lang="en-ZA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0" name="TextBox 89"/>
          <p:cNvSpPr txBox="1"/>
          <p:nvPr/>
        </p:nvSpPr>
        <p:spPr>
          <a:xfrm rot="2964894">
            <a:off x="2853303" y="2206247"/>
            <a:ext cx="1347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(online)</a:t>
            </a:r>
            <a:endParaRPr lang="en-ZA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1" name="TextBox 90"/>
          <p:cNvSpPr txBox="1"/>
          <p:nvPr/>
        </p:nvSpPr>
        <p:spPr>
          <a:xfrm rot="2532774">
            <a:off x="1924526" y="1565560"/>
            <a:ext cx="1347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(offline)</a:t>
            </a:r>
            <a:endParaRPr lang="en-ZA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457200" y="4377856"/>
            <a:ext cx="1524000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Artist</a:t>
            </a:r>
            <a:endParaRPr lang="en-ZA" sz="2000" b="1" dirty="0"/>
          </a:p>
        </p:txBody>
      </p:sp>
      <p:sp>
        <p:nvSpPr>
          <p:cNvPr id="78" name="Rectangle 77"/>
          <p:cNvSpPr/>
          <p:nvPr/>
        </p:nvSpPr>
        <p:spPr>
          <a:xfrm rot="21204843">
            <a:off x="1756885" y="4563685"/>
            <a:ext cx="120854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Registration details</a:t>
            </a:r>
            <a:endParaRPr lang="en-ZA" sz="1100" dirty="0"/>
          </a:p>
        </p:txBody>
      </p:sp>
      <p:sp>
        <p:nvSpPr>
          <p:cNvPr id="40" name="Rounded Rectangle 39"/>
          <p:cNvSpPr/>
          <p:nvPr/>
        </p:nvSpPr>
        <p:spPr>
          <a:xfrm>
            <a:off x="7382412" y="3408459"/>
            <a:ext cx="1524000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Artist</a:t>
            </a:r>
            <a:endParaRPr lang="en-ZA" sz="2000" b="1" dirty="0"/>
          </a:p>
        </p:txBody>
      </p:sp>
      <p:sp>
        <p:nvSpPr>
          <p:cNvPr id="47" name="Rounded Rectangle 46"/>
          <p:cNvSpPr/>
          <p:nvPr/>
        </p:nvSpPr>
        <p:spPr>
          <a:xfrm>
            <a:off x="7382412" y="4620453"/>
            <a:ext cx="1524000" cy="571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Vendor</a:t>
            </a:r>
            <a:endParaRPr lang="en-ZA" sz="2000" b="1" dirty="0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5105400" y="3657600"/>
            <a:ext cx="990600" cy="969893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6093351" y="4620453"/>
            <a:ext cx="1289061" cy="158675"/>
          </a:xfrm>
          <a:prstGeom prst="straightConnector1">
            <a:avLst/>
          </a:prstGeom>
          <a:ln w="34925" cap="rnd" cmpd="sng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 rot="443148">
            <a:off x="5926811" y="4695976"/>
            <a:ext cx="196757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Product pictures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ZA" sz="1100" dirty="0" smtClean="0"/>
              <a:t>Product details</a:t>
            </a:r>
            <a:endParaRPr lang="en-ZA" sz="1100" dirty="0"/>
          </a:p>
          <a:p>
            <a:pPr marL="285750" indent="-285750">
              <a:buFont typeface="Wingdings" pitchFamily="2" charset="2"/>
              <a:buChar char="§"/>
            </a:pPr>
            <a:r>
              <a:rPr lang="en-US" sz="1100" dirty="0" smtClean="0"/>
              <a:t>Sale details</a:t>
            </a:r>
            <a:endParaRPr lang="en-ZA" sz="1100" dirty="0" smtClean="0"/>
          </a:p>
        </p:txBody>
      </p:sp>
      <p:sp>
        <p:nvSpPr>
          <p:cNvPr id="46" name="Rounded Rectangle 45"/>
          <p:cNvSpPr/>
          <p:nvPr/>
        </p:nvSpPr>
        <p:spPr>
          <a:xfrm>
            <a:off x="457200" y="580935"/>
            <a:ext cx="1524000" cy="5715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Artist</a:t>
            </a:r>
            <a:endParaRPr lang="en-ZA" sz="2000" b="1" dirty="0"/>
          </a:p>
        </p:txBody>
      </p:sp>
      <p:sp>
        <p:nvSpPr>
          <p:cNvPr id="49" name="Rounded Rectangle 48"/>
          <p:cNvSpPr/>
          <p:nvPr/>
        </p:nvSpPr>
        <p:spPr>
          <a:xfrm>
            <a:off x="152400" y="2866935"/>
            <a:ext cx="1524000" cy="5715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TeleWeaver</a:t>
            </a:r>
            <a:endParaRPr lang="en-ZA" sz="2000" b="1" dirty="0"/>
          </a:p>
        </p:txBody>
      </p:sp>
      <p:sp>
        <p:nvSpPr>
          <p:cNvPr id="50" name="Rounded Rectangle 49"/>
          <p:cNvSpPr/>
          <p:nvPr/>
        </p:nvSpPr>
        <p:spPr>
          <a:xfrm>
            <a:off x="7282273" y="1819364"/>
            <a:ext cx="1524000" cy="5715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TeleWeaver</a:t>
            </a:r>
            <a:endParaRPr lang="en-ZA" sz="2000" b="1" dirty="0"/>
          </a:p>
        </p:txBody>
      </p:sp>
      <p:sp>
        <p:nvSpPr>
          <p:cNvPr id="51" name="Rounded Rectangle 50"/>
          <p:cNvSpPr/>
          <p:nvPr/>
        </p:nvSpPr>
        <p:spPr>
          <a:xfrm>
            <a:off x="457200" y="5457735"/>
            <a:ext cx="1524000" cy="5715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Buyer</a:t>
            </a:r>
            <a:endParaRPr lang="en-ZA" sz="2000" b="1" dirty="0"/>
          </a:p>
        </p:txBody>
      </p:sp>
      <p:sp>
        <p:nvSpPr>
          <p:cNvPr id="52" name="Rounded Rectangle 51"/>
          <p:cNvSpPr/>
          <p:nvPr/>
        </p:nvSpPr>
        <p:spPr>
          <a:xfrm>
            <a:off x="7100924" y="6029235"/>
            <a:ext cx="1524000" cy="5715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Buyer</a:t>
            </a:r>
            <a:endParaRPr lang="en-ZA" sz="2000" b="1" dirty="0"/>
          </a:p>
        </p:txBody>
      </p:sp>
      <p:sp>
        <p:nvSpPr>
          <p:cNvPr id="54" name="Rounded Rectangle 53"/>
          <p:cNvSpPr/>
          <p:nvPr/>
        </p:nvSpPr>
        <p:spPr>
          <a:xfrm>
            <a:off x="457200" y="4349191"/>
            <a:ext cx="1524000" cy="5715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Artist</a:t>
            </a:r>
            <a:endParaRPr lang="en-ZA" sz="2000" b="1" dirty="0"/>
          </a:p>
        </p:txBody>
      </p:sp>
      <p:sp>
        <p:nvSpPr>
          <p:cNvPr id="58" name="Rounded Rectangle 57"/>
          <p:cNvSpPr/>
          <p:nvPr/>
        </p:nvSpPr>
        <p:spPr>
          <a:xfrm>
            <a:off x="7382412" y="3379794"/>
            <a:ext cx="1524000" cy="5715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Artist</a:t>
            </a:r>
            <a:endParaRPr lang="en-ZA" sz="2000" b="1" dirty="0"/>
          </a:p>
        </p:txBody>
      </p:sp>
      <p:sp>
        <p:nvSpPr>
          <p:cNvPr id="59" name="Rounded Rectangle 58"/>
          <p:cNvSpPr/>
          <p:nvPr/>
        </p:nvSpPr>
        <p:spPr>
          <a:xfrm>
            <a:off x="7382412" y="4591788"/>
            <a:ext cx="1524000" cy="57150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ZA" sz="2000" b="1" dirty="0" smtClean="0"/>
              <a:t>Vendor</a:t>
            </a:r>
            <a:endParaRPr lang="en-ZA" sz="2000" b="1" dirty="0"/>
          </a:p>
        </p:txBody>
      </p:sp>
    </p:spTree>
    <p:extLst>
      <p:ext uri="{BB962C8B-B14F-4D97-AF65-F5344CB8AC3E}">
        <p14:creationId xmlns:p14="http://schemas.microsoft.com/office/powerpoint/2010/main" val="425516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41104"/>
            <a:ext cx="8229600" cy="706090"/>
          </a:xfrm>
        </p:spPr>
        <p:txBody>
          <a:bodyPr>
            <a:normAutofit/>
          </a:bodyPr>
          <a:lstStyle/>
          <a:p>
            <a:r>
              <a:rPr lang="en-US" dirty="0" smtClean="0"/>
              <a:t>Iteration 3: Use Case Diagram</a:t>
            </a:r>
            <a:endParaRPr lang="en-ZA" dirty="0"/>
          </a:p>
        </p:txBody>
      </p:sp>
      <p:grpSp>
        <p:nvGrpSpPr>
          <p:cNvPr id="5" name="Group 4"/>
          <p:cNvGrpSpPr/>
          <p:nvPr/>
        </p:nvGrpSpPr>
        <p:grpSpPr>
          <a:xfrm>
            <a:off x="152400" y="836712"/>
            <a:ext cx="8915400" cy="5792688"/>
            <a:chOff x="152400" y="1023582"/>
            <a:chExt cx="8915400" cy="5605818"/>
          </a:xfrm>
        </p:grpSpPr>
        <p:grpSp>
          <p:nvGrpSpPr>
            <p:cNvPr id="6" name="Group 5"/>
            <p:cNvGrpSpPr/>
            <p:nvPr/>
          </p:nvGrpSpPr>
          <p:grpSpPr>
            <a:xfrm>
              <a:off x="152400" y="1023582"/>
              <a:ext cx="8915400" cy="5605818"/>
              <a:chOff x="152400" y="1023582"/>
              <a:chExt cx="8915400" cy="5605818"/>
            </a:xfrm>
          </p:grpSpPr>
          <p:pic>
            <p:nvPicPr>
              <p:cNvPr id="9" name="Picture 2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4298"/>
              <a:stretch/>
            </p:blipFill>
            <p:spPr bwMode="auto">
              <a:xfrm>
                <a:off x="228600" y="1023582"/>
                <a:ext cx="8683598" cy="540576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152400" y="6229290"/>
                <a:ext cx="2249783" cy="400110"/>
              </a:xfrm>
              <a:prstGeom prst="rect">
                <a:avLst/>
              </a:prstGeom>
              <a:solidFill>
                <a:srgbClr val="FFB7B7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ZA" sz="2000" b="1" dirty="0" smtClean="0"/>
                  <a:t>ITS-Africa Solutions</a:t>
                </a:r>
                <a:endParaRPr lang="en-ZA" sz="2000" b="1" dirty="0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152400" y="1219200"/>
                <a:ext cx="4191000" cy="5410200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4419600" y="6229290"/>
                <a:ext cx="2372124" cy="400110"/>
              </a:xfrm>
              <a:prstGeom prst="rect">
                <a:avLst/>
              </a:prstGeom>
              <a:solidFill>
                <a:srgbClr val="B7ECFF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ZA" sz="2000" b="1" dirty="0" smtClean="0"/>
                  <a:t>Reed House Systems</a:t>
                </a:r>
                <a:endParaRPr lang="en-ZA" sz="2000" b="1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4419600" y="1219200"/>
                <a:ext cx="4648200" cy="5410200"/>
              </a:xfrm>
              <a:prstGeom prst="rect">
                <a:avLst/>
              </a:prstGeom>
              <a:noFill/>
              <a:ln w="57150">
                <a:solidFill>
                  <a:srgbClr val="00B0F0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1133945" y="1828800"/>
                <a:ext cx="2227909" cy="12192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1752600" y="3048000"/>
                <a:ext cx="2514600" cy="13716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685800" y="4419600"/>
                <a:ext cx="2971800" cy="16764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4495800" y="1371600"/>
                <a:ext cx="3124200" cy="1927746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ZA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1133945" y="1828800"/>
                <a:ext cx="107022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ZA" sz="1600" b="1" dirty="0" smtClean="0"/>
                  <a:t>Iteration 1</a:t>
                </a:r>
                <a:endParaRPr lang="en-ZA" sz="1600" b="1" dirty="0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1752600" y="4081046"/>
                <a:ext cx="107022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ZA" sz="1600" b="1" dirty="0" smtClean="0"/>
                  <a:t>Iteration 2</a:t>
                </a:r>
                <a:endParaRPr lang="en-ZA" sz="1600" b="1" dirty="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682371" y="5757446"/>
                <a:ext cx="107022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ZA" sz="1600" b="1" dirty="0" smtClean="0"/>
                  <a:t>Iteration 3</a:t>
                </a:r>
                <a:endParaRPr lang="en-ZA" sz="1600" b="1" dirty="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4495800" y="2983468"/>
                <a:ext cx="107022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ZA" sz="1600" b="1" dirty="0" smtClean="0"/>
                  <a:t>Iteration 3</a:t>
                </a:r>
                <a:endParaRPr lang="en-ZA" sz="1600" b="1" dirty="0"/>
              </a:p>
            </p:txBody>
          </p:sp>
        </p:grpSp>
        <p:sp>
          <p:nvSpPr>
            <p:cNvPr id="7" name="Rectangle 6"/>
            <p:cNvSpPr/>
            <p:nvPr/>
          </p:nvSpPr>
          <p:spPr>
            <a:xfrm>
              <a:off x="5105400" y="3993178"/>
              <a:ext cx="2514600" cy="192774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123597" y="5605046"/>
              <a:ext cx="107022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ZA" sz="1600" b="1" dirty="0" smtClean="0"/>
                <a:t>Iteration 3</a:t>
              </a:r>
              <a:endParaRPr lang="en-ZA" sz="1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00962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8640"/>
            <a:ext cx="8229600" cy="850106"/>
          </a:xfrm>
        </p:spPr>
        <p:txBody>
          <a:bodyPr/>
          <a:lstStyle/>
          <a:p>
            <a:r>
              <a:rPr lang="en-US" dirty="0" smtClean="0"/>
              <a:t>Iteration 3: Class Diagram</a:t>
            </a:r>
            <a:endParaRPr lang="en-ZA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05"/>
          <a:stretch/>
        </p:blipFill>
        <p:spPr bwMode="auto">
          <a:xfrm>
            <a:off x="1043608" y="836712"/>
            <a:ext cx="6840760" cy="549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9891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2" y="30731"/>
            <a:ext cx="8928992" cy="517949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Activity Diagram: Upload a Product picture</a:t>
            </a:r>
            <a:endParaRPr lang="en-ZA" sz="3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63" y="537542"/>
            <a:ext cx="7000875" cy="6203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0794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Content Placeholder 28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4453" y="1052736"/>
            <a:ext cx="9001178" cy="4896544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en-US" dirty="0"/>
              <a:t>Iteration </a:t>
            </a:r>
            <a:r>
              <a:rPr lang="en-US" dirty="0" smtClean="0"/>
              <a:t>3 </a:t>
            </a:r>
            <a:r>
              <a:rPr lang="en-US" dirty="0"/>
              <a:t>: </a:t>
            </a:r>
            <a:r>
              <a:rPr lang="en-US" dirty="0" smtClean="0"/>
              <a:t>Design Interface Changes</a:t>
            </a:r>
            <a:endParaRPr lang="en-ZA" dirty="0"/>
          </a:p>
        </p:txBody>
      </p:sp>
      <p:sp>
        <p:nvSpPr>
          <p:cNvPr id="4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73804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600" dirty="0" smtClean="0"/>
              <a:t>Introduction			: Ntsane Kolisang</a:t>
            </a:r>
          </a:p>
          <a:p>
            <a:endParaRPr lang="en-US" sz="1600" dirty="0" smtClean="0"/>
          </a:p>
          <a:p>
            <a:r>
              <a:rPr lang="en-US" sz="1600" dirty="0" smtClean="0"/>
              <a:t>Project Management Status Report </a:t>
            </a:r>
            <a:r>
              <a:rPr lang="en-US" sz="1600" dirty="0"/>
              <a:t>	</a:t>
            </a:r>
            <a:r>
              <a:rPr lang="en-US" sz="1600" dirty="0" smtClean="0"/>
              <a:t>: Ntsane Kolisang</a:t>
            </a:r>
          </a:p>
          <a:p>
            <a:pPr lvl="2"/>
            <a:r>
              <a:rPr lang="en-US" dirty="0" smtClean="0"/>
              <a:t>Risk Management</a:t>
            </a:r>
          </a:p>
          <a:p>
            <a:pPr lvl="2"/>
            <a:r>
              <a:rPr lang="en-US" dirty="0" smtClean="0"/>
              <a:t>Challenges and Solutions</a:t>
            </a:r>
          </a:p>
          <a:p>
            <a:pPr marL="179388" lvl="2" indent="0">
              <a:buNone/>
            </a:pPr>
            <a:endParaRPr lang="en-US" dirty="0" smtClean="0"/>
          </a:p>
          <a:p>
            <a:r>
              <a:rPr lang="en-US" sz="1600" dirty="0" smtClean="0"/>
              <a:t>Iteration 3 : Analysis 	 		: Giovanna </a:t>
            </a:r>
            <a:r>
              <a:rPr lang="en-US" sz="1600" dirty="0" err="1" smtClean="0"/>
              <a:t>Contu</a:t>
            </a:r>
            <a:r>
              <a:rPr lang="en-US" sz="1600" dirty="0" smtClean="0"/>
              <a:t>, </a:t>
            </a:r>
            <a:r>
              <a:rPr lang="en-US" sz="1600" dirty="0" err="1" smtClean="0"/>
              <a:t>Tsungai</a:t>
            </a:r>
            <a:r>
              <a:rPr lang="en-US" sz="1600" dirty="0" smtClean="0"/>
              <a:t> </a:t>
            </a:r>
            <a:r>
              <a:rPr lang="en-US" sz="1600" dirty="0" err="1" smtClean="0"/>
              <a:t>Makoni</a:t>
            </a:r>
            <a:endParaRPr lang="en-US" sz="1600" dirty="0" smtClean="0"/>
          </a:p>
          <a:p>
            <a:endParaRPr lang="en-US" sz="1600" dirty="0" smtClean="0"/>
          </a:p>
          <a:p>
            <a:r>
              <a:rPr lang="en-US" sz="1600" dirty="0" smtClean="0"/>
              <a:t>Iteration 3 : Design 	  		: Abram Rankapole</a:t>
            </a:r>
          </a:p>
          <a:p>
            <a:endParaRPr lang="en-US" sz="1600" dirty="0" smtClean="0"/>
          </a:p>
          <a:p>
            <a:r>
              <a:rPr lang="en-US" sz="1600" dirty="0" smtClean="0"/>
              <a:t>Iteration 3 : Development	   	: Ronald Chinku, </a:t>
            </a:r>
            <a:r>
              <a:rPr lang="en-US" sz="1600" dirty="0" err="1" smtClean="0"/>
              <a:t>Dusan</a:t>
            </a:r>
            <a:r>
              <a:rPr lang="en-US" sz="1600" dirty="0" smtClean="0"/>
              <a:t> </a:t>
            </a:r>
            <a:r>
              <a:rPr lang="en-US" sz="1600" dirty="0" err="1" smtClean="0"/>
              <a:t>Gnjatic</a:t>
            </a:r>
            <a:endParaRPr lang="en-US" sz="1600" dirty="0" smtClean="0"/>
          </a:p>
          <a:p>
            <a:endParaRPr lang="en-US" sz="1600" dirty="0"/>
          </a:p>
          <a:p>
            <a:r>
              <a:rPr lang="en-US" sz="1600" dirty="0" smtClean="0"/>
              <a:t>Next Iteration Plans			: </a:t>
            </a:r>
            <a:r>
              <a:rPr lang="en-US" sz="1600" dirty="0" err="1" smtClean="0"/>
              <a:t>Ntsane</a:t>
            </a:r>
            <a:r>
              <a:rPr lang="en-US" sz="1600" dirty="0" smtClean="0"/>
              <a:t> </a:t>
            </a:r>
            <a:r>
              <a:rPr lang="en-US" sz="1600" dirty="0" err="1" smtClean="0"/>
              <a:t>Kolisang</a:t>
            </a:r>
            <a:endParaRPr lang="en-US" sz="1600" dirty="0" smtClean="0"/>
          </a:p>
          <a:p>
            <a:endParaRPr lang="en-US" dirty="0"/>
          </a:p>
          <a:p>
            <a:endParaRPr lang="en-US" dirty="0" smtClean="0"/>
          </a:p>
          <a:p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smtClean="0"/>
              <a:t>Who and What is being Presented?</a:t>
            </a:r>
            <a:endParaRPr lang="en-ZA" dirty="0"/>
          </a:p>
        </p:txBody>
      </p:sp>
      <p:sp>
        <p:nvSpPr>
          <p:cNvPr id="4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47909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14312" y="21202"/>
            <a:ext cx="9036496" cy="678955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4837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52425" y="1275055"/>
            <a:ext cx="8252023" cy="47711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191058"/>
          </a:xfrm>
        </p:spPr>
        <p:txBody>
          <a:bodyPr>
            <a:noAutofit/>
          </a:bodyPr>
          <a:lstStyle/>
          <a:p>
            <a:r>
              <a:rPr lang="en-US" sz="3600" dirty="0"/>
              <a:t>Iteration </a:t>
            </a:r>
            <a:r>
              <a:rPr lang="en-US" sz="3600" dirty="0" smtClean="0"/>
              <a:t>3 </a:t>
            </a:r>
            <a:r>
              <a:rPr lang="en-US" sz="3600" dirty="0"/>
              <a:t>: </a:t>
            </a:r>
            <a:r>
              <a:rPr lang="en-US" sz="3600" dirty="0" smtClean="0"/>
              <a:t>Design Storyboard for View Sales Details</a:t>
            </a:r>
            <a:endParaRPr lang="en-ZA" sz="3600" dirty="0"/>
          </a:p>
        </p:txBody>
      </p:sp>
      <p:sp>
        <p:nvSpPr>
          <p:cNvPr id="4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cxnSp>
        <p:nvCxnSpPr>
          <p:cNvPr id="8" name="Straight Arrow Connector 7"/>
          <p:cNvCxnSpPr/>
          <p:nvPr/>
        </p:nvCxnSpPr>
        <p:spPr>
          <a:xfrm flipV="1">
            <a:off x="1763688" y="2204864"/>
            <a:ext cx="1872208" cy="25922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5004048" y="2132856"/>
            <a:ext cx="1368152" cy="20882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20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lvl="0" indent="-342900">
              <a:spcBef>
                <a:spcPts val="600"/>
              </a:spcBef>
              <a:buClr>
                <a:srgbClr val="000000"/>
              </a:buClr>
              <a:buSzPct val="166666"/>
            </a:pPr>
            <a:r>
              <a:rPr lang="en" sz="3000" kern="0" spc="0" dirty="0" smtClean="0">
                <a:sym typeface="Georgia"/>
                <a:rtl val="0"/>
              </a:rPr>
              <a:t>Platform </a:t>
            </a:r>
            <a:r>
              <a:rPr lang="en" sz="3000" kern="0" spc="0" dirty="0">
                <a:sym typeface="Georgia"/>
                <a:rtl val="0"/>
              </a:rPr>
              <a:t>- Basic4Android</a:t>
            </a:r>
          </a:p>
          <a:p>
            <a:pPr marL="342900" lvl="0" indent="-342900">
              <a:spcBef>
                <a:spcPts val="600"/>
              </a:spcBef>
              <a:buClr>
                <a:srgbClr val="000000"/>
              </a:buClr>
              <a:buSzPct val="166666"/>
            </a:pPr>
            <a:endParaRPr lang="en" sz="3000" kern="0" spc="0" dirty="0" smtClean="0">
              <a:sym typeface="Georgia"/>
              <a:rtl val="0"/>
            </a:endParaRPr>
          </a:p>
          <a:p>
            <a:pPr marL="342900" lvl="0" indent="-342900">
              <a:spcBef>
                <a:spcPts val="600"/>
              </a:spcBef>
              <a:buClr>
                <a:srgbClr val="000000"/>
              </a:buClr>
              <a:buSzPct val="166666"/>
            </a:pPr>
            <a:endParaRPr lang="en" sz="3000" kern="0" spc="0" dirty="0" smtClean="0">
              <a:sym typeface="Georgia"/>
              <a:rtl val="0"/>
            </a:endParaRPr>
          </a:p>
          <a:p>
            <a:pPr marL="342900" lvl="0" indent="-342900">
              <a:spcBef>
                <a:spcPts val="600"/>
              </a:spcBef>
              <a:buClr>
                <a:srgbClr val="000000"/>
              </a:buClr>
              <a:buSzPct val="166666"/>
            </a:pPr>
            <a:r>
              <a:rPr lang="en" sz="3000" kern="0" spc="0" dirty="0" smtClean="0">
                <a:sym typeface="Georgia"/>
                <a:rtl val="0"/>
              </a:rPr>
              <a:t>Iteration 3 Use Cases: </a:t>
            </a:r>
          </a:p>
          <a:p>
            <a:pPr marL="858838" lvl="2" indent="-514350">
              <a:buClr>
                <a:srgbClr val="000000"/>
              </a:buClr>
              <a:buSzPct val="166666"/>
              <a:buFont typeface="+mj-lt"/>
              <a:buAutoNum type="arabicPeriod"/>
            </a:pPr>
            <a:r>
              <a:rPr lang="en" sz="2800" kern="0" spc="0" dirty="0" smtClean="0">
                <a:sym typeface="Georgia"/>
                <a:rtl val="0"/>
              </a:rPr>
              <a:t>View Sales Details, </a:t>
            </a:r>
          </a:p>
          <a:p>
            <a:pPr marL="858838" lvl="2" indent="-514350">
              <a:buClr>
                <a:srgbClr val="000000"/>
              </a:buClr>
              <a:buSzPct val="166666"/>
              <a:buFont typeface="+mj-lt"/>
              <a:buAutoNum type="arabicPeriod"/>
            </a:pPr>
            <a:r>
              <a:rPr lang="en" sz="2800" kern="0" spc="0" dirty="0" smtClean="0">
                <a:sym typeface="Georgia"/>
                <a:rtl val="0"/>
              </a:rPr>
              <a:t>Synchronization </a:t>
            </a:r>
          </a:p>
          <a:p>
            <a:pPr marL="858838" lvl="2" indent="-514350">
              <a:buClr>
                <a:srgbClr val="000000"/>
              </a:buClr>
              <a:buSzPct val="166666"/>
              <a:buFont typeface="+mj-lt"/>
              <a:buAutoNum type="arabicPeriod"/>
            </a:pPr>
            <a:r>
              <a:rPr lang="en" sz="2800" kern="0" spc="0" dirty="0" smtClean="0">
                <a:sym typeface="Georgia"/>
                <a:rtl val="0"/>
              </a:rPr>
              <a:t>Language Translation</a:t>
            </a:r>
            <a:endParaRPr lang="en" sz="2800" kern="0" spc="0" dirty="0">
              <a:sym typeface="Georgia"/>
              <a:rtl val="0"/>
            </a:endParaRPr>
          </a:p>
          <a:p>
            <a:pPr marL="342900" lvl="0" indent="-342900">
              <a:spcBef>
                <a:spcPts val="600"/>
              </a:spcBef>
              <a:buClr>
                <a:srgbClr val="000000"/>
              </a:buClr>
              <a:buSzPct val="166666"/>
            </a:pPr>
            <a:endParaRPr lang="en" sz="3000" kern="0" spc="0" dirty="0">
              <a:latin typeface="Georgia"/>
              <a:sym typeface="Georgia"/>
              <a:rtl val="0"/>
            </a:endParaRPr>
          </a:p>
          <a:p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Iteration 3</a:t>
            </a:r>
            <a:r>
              <a:rPr lang="en-US" dirty="0" smtClean="0"/>
              <a:t> </a:t>
            </a:r>
            <a:r>
              <a:rPr lang="en-US" dirty="0"/>
              <a:t>: </a:t>
            </a:r>
            <a:r>
              <a:rPr lang="en-US" dirty="0" smtClean="0"/>
              <a:t>Implementation</a:t>
            </a:r>
            <a:endParaRPr lang="en-ZA" dirty="0"/>
          </a:p>
        </p:txBody>
      </p:sp>
      <p:sp>
        <p:nvSpPr>
          <p:cNvPr id="4" name="Shape 168"/>
          <p:cNvSpPr/>
          <p:nvPr/>
        </p:nvSpPr>
        <p:spPr>
          <a:xfrm>
            <a:off x="2627784" y="1971593"/>
            <a:ext cx="2448272" cy="1399909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  <p:sp>
        <p:nvSpPr>
          <p:cNvPr id="5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8184" y="909112"/>
            <a:ext cx="2448272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20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 smtClean="0"/>
          </a:p>
          <a:p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Iteration Plans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Final Project documentation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Correct the SRS and Present Final SRS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Correct the SDS and Present Final SDS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Review and Implement Change Requests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Iteration </a:t>
            </a:r>
            <a:r>
              <a:rPr lang="en-US" dirty="0"/>
              <a:t>4</a:t>
            </a:r>
            <a:endParaRPr lang="en-US" dirty="0" smtClean="0"/>
          </a:p>
          <a:p>
            <a:pPr marL="457200" lvl="1" indent="-285750"/>
            <a:r>
              <a:rPr lang="en-US" dirty="0" err="1" smtClean="0"/>
              <a:t>Synchronisation</a:t>
            </a:r>
            <a:r>
              <a:rPr lang="en-US" dirty="0" smtClean="0"/>
              <a:t> to </a:t>
            </a:r>
            <a:r>
              <a:rPr lang="en-US" dirty="0" err="1" smtClean="0"/>
              <a:t>Teleweaver</a:t>
            </a:r>
            <a:endParaRPr lang="en-US" dirty="0" smtClean="0"/>
          </a:p>
          <a:p>
            <a:pPr marL="457200" lvl="1" indent="-285750"/>
            <a:r>
              <a:rPr lang="en-US" sz="1800" dirty="0" smtClean="0">
                <a:solidFill>
                  <a:srgbClr val="000000"/>
                </a:solidFill>
              </a:rPr>
              <a:t>Upload Products to </a:t>
            </a:r>
            <a:r>
              <a:rPr lang="en-US" sz="1800" dirty="0" err="1" smtClean="0">
                <a:solidFill>
                  <a:srgbClr val="000000"/>
                </a:solidFill>
              </a:rPr>
              <a:t>Teleweaver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endParaRPr lang="en-US" dirty="0" smtClean="0"/>
          </a:p>
          <a:p>
            <a:pPr marL="457200" lvl="1" indent="-285750"/>
            <a:r>
              <a:rPr lang="en-US" dirty="0" smtClean="0"/>
              <a:t>View Sales ( After Retrieving Report From </a:t>
            </a:r>
            <a:r>
              <a:rPr lang="en-US" dirty="0" err="1" smtClean="0"/>
              <a:t>Teleweaver</a:t>
            </a:r>
            <a:r>
              <a:rPr lang="en-US" dirty="0" smtClean="0"/>
              <a:t>)</a:t>
            </a:r>
          </a:p>
          <a:p>
            <a:pPr lvl="1" indent="0">
              <a:buNone/>
            </a:pPr>
            <a:endParaRPr lang="en-US" dirty="0" smtClean="0"/>
          </a:p>
          <a:p>
            <a:r>
              <a:rPr lang="en-US" dirty="0" smtClean="0"/>
              <a:t> </a:t>
            </a:r>
          </a:p>
          <a:p>
            <a:r>
              <a:rPr lang="en-US" dirty="0"/>
              <a:t>	</a:t>
            </a:r>
            <a:endParaRPr lang="en-ZA" dirty="0"/>
          </a:p>
        </p:txBody>
      </p:sp>
      <p:sp>
        <p:nvSpPr>
          <p:cNvPr id="5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488714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lvl="0" indent="-342900" algn="ctr">
              <a:spcBef>
                <a:spcPts val="600"/>
              </a:spcBef>
              <a:buClr>
                <a:srgbClr val="000000"/>
              </a:buClr>
              <a:buSzPct val="166666"/>
            </a:pPr>
            <a:endParaRPr lang="en" sz="4600" b="1" kern="0" spc="0" dirty="0" smtClean="0">
              <a:latin typeface="Georgia"/>
              <a:sym typeface="Georgia"/>
              <a:rtl val="0"/>
            </a:endParaRPr>
          </a:p>
          <a:p>
            <a:pPr marL="342900" lvl="0" indent="-342900" algn="ctr">
              <a:spcBef>
                <a:spcPts val="600"/>
              </a:spcBef>
              <a:buClr>
                <a:srgbClr val="000000"/>
              </a:buClr>
              <a:buSzPct val="166666"/>
            </a:pPr>
            <a:endParaRPr lang="en" sz="4600" b="1" kern="0" spc="0" dirty="0">
              <a:latin typeface="Georgia"/>
              <a:sym typeface="Georgia"/>
              <a:rtl val="0"/>
            </a:endParaRPr>
          </a:p>
          <a:p>
            <a:pPr marL="342900" lvl="0" indent="-342900" algn="ctr">
              <a:spcBef>
                <a:spcPts val="600"/>
              </a:spcBef>
              <a:buClr>
                <a:srgbClr val="000000"/>
              </a:buClr>
              <a:buSzPct val="166666"/>
            </a:pPr>
            <a:r>
              <a:rPr lang="en" sz="4600" b="1" kern="0" spc="0" dirty="0" smtClean="0">
                <a:latin typeface="Georgia"/>
                <a:sym typeface="Georgia"/>
                <a:rtl val="0"/>
              </a:rPr>
              <a:t>Questions </a:t>
            </a:r>
            <a:r>
              <a:rPr lang="en" sz="4600" b="1" kern="0" spc="0" dirty="0">
                <a:latin typeface="Georgia"/>
                <a:sym typeface="Georgia"/>
                <a:rtl val="0"/>
              </a:rPr>
              <a:t>and Answers</a:t>
            </a:r>
          </a:p>
          <a:p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" sz="4800" kern="0" dirty="0">
                <a:latin typeface="Georgia"/>
                <a:sym typeface="Georgia"/>
                <a:rtl val="0"/>
              </a:rPr>
              <a:t>Q&amp;A</a:t>
            </a:r>
            <a:endParaRPr lang="en-ZA" dirty="0"/>
          </a:p>
        </p:txBody>
      </p:sp>
      <p:sp>
        <p:nvSpPr>
          <p:cNvPr id="4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2207969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 </a:t>
            </a:r>
          </a:p>
          <a:p>
            <a:pPr marL="457200" lvl="1" indent="-285750"/>
            <a:r>
              <a:rPr lang="en-US" dirty="0" smtClean="0"/>
              <a:t>The Project Team		:</a:t>
            </a:r>
          </a:p>
          <a:p>
            <a:pPr lvl="2" indent="0">
              <a:buNone/>
            </a:pPr>
            <a:endParaRPr lang="en-US" dirty="0" smtClean="0"/>
          </a:p>
          <a:p>
            <a:pPr lvl="1" indent="0">
              <a:buNone/>
            </a:pPr>
            <a:endParaRPr lang="en-US" dirty="0" smtClean="0"/>
          </a:p>
          <a:p>
            <a:pPr marL="457200" lvl="1" indent="-285750"/>
            <a:r>
              <a:rPr lang="en-US" dirty="0" smtClean="0"/>
              <a:t>Our  Customer			:</a:t>
            </a:r>
          </a:p>
          <a:p>
            <a:pPr lvl="1" indent="0">
              <a:buNone/>
            </a:pPr>
            <a:endParaRPr lang="en-US" dirty="0" smtClean="0"/>
          </a:p>
          <a:p>
            <a:pPr lvl="1" indent="0">
              <a:buNone/>
            </a:pPr>
            <a:endParaRPr lang="en-US" dirty="0" smtClean="0"/>
          </a:p>
          <a:p>
            <a:pPr lvl="1" indent="0">
              <a:buNone/>
            </a:pPr>
            <a:endParaRPr lang="en-US" dirty="0" smtClean="0"/>
          </a:p>
          <a:p>
            <a:pPr marL="457200" lvl="1" indent="-285750"/>
            <a:r>
              <a:rPr lang="en-US" dirty="0" smtClean="0"/>
              <a:t>Our End User			:</a:t>
            </a:r>
          </a:p>
          <a:p>
            <a:pPr lvl="1" indent="0">
              <a:buNone/>
            </a:pPr>
            <a:endParaRPr lang="en-US" dirty="0" smtClean="0"/>
          </a:p>
          <a:p>
            <a:pPr lvl="1" indent="0">
              <a:buNone/>
            </a:pPr>
            <a:endParaRPr lang="en-US" dirty="0"/>
          </a:p>
          <a:p>
            <a:pPr marL="457200" lvl="1" indent="-285750"/>
            <a:r>
              <a:rPr lang="en-US" dirty="0" smtClean="0"/>
              <a:t>The Facilitator			:</a:t>
            </a:r>
          </a:p>
          <a:p>
            <a:pPr marL="457200" lvl="1" indent="-285750"/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smtClean="0"/>
              <a:t>Introduction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	</a:t>
            </a:r>
            <a:endParaRPr lang="en-ZA" dirty="0"/>
          </a:p>
        </p:txBody>
      </p:sp>
      <p:sp>
        <p:nvSpPr>
          <p:cNvPr id="5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9689" y="3573016"/>
            <a:ext cx="865187" cy="1262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7870" y="1558574"/>
            <a:ext cx="1779587" cy="646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3174" y="2347193"/>
            <a:ext cx="938213" cy="100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5013177"/>
            <a:ext cx="1645337" cy="686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827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 </a:t>
            </a:r>
          </a:p>
          <a:p>
            <a:pPr lvl="1" indent="0">
              <a:buNone/>
            </a:pPr>
            <a:r>
              <a:rPr lang="en-US" dirty="0" smtClean="0"/>
              <a:t>		</a:t>
            </a:r>
          </a:p>
          <a:p>
            <a:pPr lvl="2" indent="0">
              <a:buNone/>
            </a:pPr>
            <a:endParaRPr lang="en-US" dirty="0" smtClean="0"/>
          </a:p>
          <a:p>
            <a:pPr lvl="2" indent="0">
              <a:buNone/>
            </a:pPr>
            <a:endParaRPr lang="en-US" dirty="0"/>
          </a:p>
          <a:p>
            <a:pPr lvl="2" indent="0">
              <a:buNone/>
            </a:pPr>
            <a:endParaRPr lang="en-US" dirty="0" smtClean="0"/>
          </a:p>
          <a:p>
            <a:pPr lvl="2" indent="0">
              <a:buNone/>
            </a:pP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smtClean="0"/>
              <a:t>Introducing the Team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	</a:t>
            </a:r>
            <a:endParaRPr lang="en-ZA" dirty="0"/>
          </a:p>
        </p:txBody>
      </p:sp>
      <p:sp>
        <p:nvSpPr>
          <p:cNvPr id="10" name="Shape 58"/>
          <p:cNvSpPr/>
          <p:nvPr/>
        </p:nvSpPr>
        <p:spPr>
          <a:xfrm>
            <a:off x="2972800" y="1340768"/>
            <a:ext cx="3206574" cy="1030134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1" y="2564904"/>
            <a:ext cx="6443663" cy="3590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93380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 </a:t>
            </a:r>
          </a:p>
          <a:p>
            <a:pPr lvl="1" indent="0">
              <a:buNone/>
            </a:pPr>
            <a:r>
              <a:rPr lang="en-US" dirty="0" smtClean="0"/>
              <a:t>		</a:t>
            </a:r>
          </a:p>
          <a:p>
            <a:pPr lvl="2" indent="0">
              <a:buNone/>
            </a:pPr>
            <a:endParaRPr lang="en-US" dirty="0" smtClean="0"/>
          </a:p>
          <a:p>
            <a:pPr lvl="2" indent="0">
              <a:buNone/>
            </a:pPr>
            <a:endParaRPr lang="en-US" dirty="0"/>
          </a:p>
          <a:p>
            <a:pPr lvl="2" indent="0">
              <a:buNone/>
            </a:pPr>
            <a:endParaRPr lang="en-US" dirty="0" smtClean="0"/>
          </a:p>
          <a:p>
            <a:pPr lvl="2" indent="0">
              <a:buNone/>
            </a:pP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smtClean="0"/>
              <a:t>Introducing the End User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	</a:t>
            </a:r>
            <a:endParaRPr lang="en-ZA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910" y="1412776"/>
            <a:ext cx="1234098" cy="18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 descr="C:\Users\g97k5191\Desktop\ITS\Vukile Teyi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404" y="2996951"/>
            <a:ext cx="3572287" cy="2808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04826" y="6165304"/>
            <a:ext cx="3203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Mr. </a:t>
            </a:r>
            <a:r>
              <a:rPr lang="en-US" dirty="0" err="1" smtClean="0"/>
              <a:t>Vukile</a:t>
            </a:r>
            <a:r>
              <a:rPr lang="en-US" dirty="0" smtClean="0"/>
              <a:t> </a:t>
            </a:r>
            <a:r>
              <a:rPr lang="en-US" dirty="0" err="1" smtClean="0"/>
              <a:t>Teyise</a:t>
            </a:r>
            <a:endParaRPr lang="en-ZA" dirty="0"/>
          </a:p>
        </p:txBody>
      </p:sp>
      <p:pic>
        <p:nvPicPr>
          <p:cNvPr id="2053" name="Picture 5" descr="C:\Users\g97k5191\Desktop\ITS\Noluthando Tan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2996950"/>
            <a:ext cx="3453942" cy="2808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652120" y="6165304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Mrs. </a:t>
            </a:r>
            <a:r>
              <a:rPr lang="en-US" dirty="0" err="1" smtClean="0"/>
              <a:t>Noluthando</a:t>
            </a:r>
            <a:r>
              <a:rPr lang="en-US" dirty="0" smtClean="0"/>
              <a:t> </a:t>
            </a:r>
            <a:r>
              <a:rPr lang="en-US" dirty="0" err="1" smtClean="0"/>
              <a:t>Tana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48822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 </a:t>
            </a:r>
          </a:p>
          <a:p>
            <a:pPr lvl="1" indent="0">
              <a:buNone/>
            </a:pPr>
            <a:endParaRPr lang="en-US" dirty="0" smtClean="0"/>
          </a:p>
          <a:p>
            <a:pPr marL="342900" lvl="0" indent="-342900" algn="ctr">
              <a:spcBef>
                <a:spcPts val="600"/>
              </a:spcBef>
              <a:buClr>
                <a:srgbClr val="000000"/>
              </a:buClr>
              <a:buSzPct val="166666"/>
            </a:pPr>
            <a:r>
              <a:rPr lang="en" sz="3600" kern="0" spc="0" dirty="0">
                <a:solidFill>
                  <a:srgbClr val="000000"/>
                </a:solidFill>
                <a:sym typeface="Georgia"/>
                <a:rtl val="0"/>
              </a:rPr>
              <a:t>To project manage, develop, install, test and commission an android platform mobile application </a:t>
            </a:r>
            <a:r>
              <a:rPr lang="en" sz="3600" kern="0" spc="0" dirty="0" smtClean="0">
                <a:solidFill>
                  <a:srgbClr val="000000"/>
                </a:solidFill>
                <a:sym typeface="Georgia"/>
                <a:rtl val="0"/>
              </a:rPr>
              <a:t>for </a:t>
            </a:r>
            <a:r>
              <a:rPr lang="en" sz="3600" kern="0" spc="0" dirty="0" smtClean="0">
                <a:solidFill>
                  <a:srgbClr val="FF0000"/>
                </a:solidFill>
                <a:sym typeface="Georgia"/>
                <a:rtl val="0"/>
              </a:rPr>
              <a:t>Reed house Systems</a:t>
            </a:r>
            <a:r>
              <a:rPr lang="en" sz="3600" kern="0" spc="0" dirty="0" smtClean="0">
                <a:solidFill>
                  <a:srgbClr val="000000"/>
                </a:solidFill>
                <a:sym typeface="Georgia"/>
                <a:rtl val="0"/>
              </a:rPr>
              <a:t> to </a:t>
            </a:r>
            <a:r>
              <a:rPr lang="en" sz="3600" kern="0" spc="0" dirty="0">
                <a:solidFill>
                  <a:srgbClr val="000000"/>
                </a:solidFill>
                <a:sym typeface="Georgia"/>
                <a:rtl val="0"/>
              </a:rPr>
              <a:t>be used by </a:t>
            </a:r>
            <a:r>
              <a:rPr lang="en" sz="3600" kern="0" spc="0" dirty="0">
                <a:solidFill>
                  <a:srgbClr val="7030A0"/>
                </a:solidFill>
                <a:sym typeface="Georgia"/>
                <a:rtl val="0"/>
              </a:rPr>
              <a:t>Egazini Outreach Project</a:t>
            </a:r>
            <a:r>
              <a:rPr lang="en" sz="3600" kern="0" spc="0" dirty="0">
                <a:solidFill>
                  <a:srgbClr val="000000"/>
                </a:solidFill>
                <a:sym typeface="Georgia"/>
                <a:rtl val="0"/>
              </a:rPr>
              <a:t>.</a:t>
            </a:r>
          </a:p>
          <a:p>
            <a:pPr lvl="1" indent="0">
              <a:buNone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smtClean="0"/>
              <a:t>Introduction - Project Objective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	</a:t>
            </a:r>
            <a:endParaRPr lang="en-ZA" dirty="0"/>
          </a:p>
        </p:txBody>
      </p:sp>
      <p:sp>
        <p:nvSpPr>
          <p:cNvPr id="5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334898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342900" lvl="0" indent="-342900" algn="ctr">
              <a:spcBef>
                <a:spcPts val="600"/>
              </a:spcBef>
              <a:buClr>
                <a:srgbClr val="000000"/>
              </a:buClr>
              <a:buSzPct val="166666"/>
            </a:pPr>
            <a:r>
              <a:rPr lang="en" sz="2800" kern="0" spc="0" dirty="0" smtClean="0">
                <a:solidFill>
                  <a:srgbClr val="000000"/>
                </a:solidFill>
                <a:sym typeface="Georgia"/>
                <a:rtl val="0"/>
              </a:rPr>
              <a:t>Network </a:t>
            </a:r>
            <a:r>
              <a:rPr lang="en" sz="2800" kern="0" spc="0" dirty="0">
                <a:solidFill>
                  <a:srgbClr val="000000"/>
                </a:solidFill>
                <a:sym typeface="Georgia"/>
                <a:rtl val="0"/>
              </a:rPr>
              <a:t>Architecture Diagram - Our Operation</a:t>
            </a:r>
          </a:p>
          <a:p>
            <a:endParaRPr lang="en-US" dirty="0" smtClean="0"/>
          </a:p>
          <a:p>
            <a:pPr marL="457200" lvl="1" indent="-285750"/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dirty="0" smtClean="0"/>
              <a:t>Introduction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dirty="0"/>
          </a:p>
        </p:txBody>
      </p:sp>
      <p:sp>
        <p:nvSpPr>
          <p:cNvPr id="5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sp>
      <p:sp>
        <p:nvSpPr>
          <p:cNvPr id="10" name="Shape 118"/>
          <p:cNvSpPr/>
          <p:nvPr/>
        </p:nvSpPr>
        <p:spPr>
          <a:xfrm>
            <a:off x="1331640" y="2060848"/>
            <a:ext cx="5853916" cy="4183077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65024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en-US" dirty="0"/>
              <a:t>Project Management Status </a:t>
            </a:r>
            <a:r>
              <a:rPr lang="en-US" dirty="0" smtClean="0"/>
              <a:t>Report</a:t>
            </a:r>
            <a:br>
              <a:rPr lang="en-US" dirty="0" smtClean="0"/>
            </a:br>
            <a:r>
              <a:rPr lang="en-US" dirty="0" smtClean="0"/>
              <a:t>Iteration - 3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dirty="0"/>
          </a:p>
        </p:txBody>
      </p:sp>
      <p:sp>
        <p:nvSpPr>
          <p:cNvPr id="5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pic>
        <p:nvPicPr>
          <p:cNvPr id="7" name="Picture 6" descr="http://auditagency.com.ua/images/risk2_en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16632"/>
            <a:ext cx="1796234" cy="149880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6819003"/>
              </p:ext>
            </p:extLst>
          </p:nvPr>
        </p:nvGraphicFramePr>
        <p:xfrm>
          <a:off x="504826" y="1615441"/>
          <a:ext cx="7235526" cy="4887638"/>
        </p:xfrm>
        <a:graphic>
          <a:graphicData uri="http://schemas.openxmlformats.org/drawingml/2006/table">
            <a:tbl>
              <a:tblPr firstRow="1" firstCol="1" bandRow="1"/>
              <a:tblGrid>
                <a:gridCol w="322758"/>
                <a:gridCol w="1008112"/>
                <a:gridCol w="864096"/>
                <a:gridCol w="1728192"/>
                <a:gridCol w="1152128"/>
                <a:gridCol w="1440160"/>
                <a:gridCol w="720080"/>
              </a:tblGrid>
              <a:tr h="26677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No.</a:t>
                      </a:r>
                      <a:endParaRPr lang="en-ZA" sz="9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Potential Risk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Category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Root Cause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Triggers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Potential Responses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Risk Owner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37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1</a:t>
                      </a:r>
                      <a:endParaRPr lang="en-ZA" sz="9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Misunderstanding of the requirements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Requirements Risk</a:t>
                      </a:r>
                      <a:endParaRPr lang="en-ZA" sz="9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Poor Interpretation of the End User and Customer requirements.</a:t>
                      </a:r>
                      <a:endParaRPr lang="en-ZA" sz="9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Poorly defined customer requirements.</a:t>
                      </a:r>
                      <a:endParaRPr lang="en-ZA" sz="9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End-user and Customer commentary during project meetings, JAD sessions or during testing</a:t>
                      </a:r>
                      <a:endParaRPr lang="en-ZA" sz="9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Have a JAD Session with the end-user and the customer.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Analyst</a:t>
                      </a:r>
                      <a:endParaRPr lang="en-ZA" sz="9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015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2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Conflict between the end-user and the customer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 Key Stakeholder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Nonaligned project objectives.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User not satisfied with the end product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 Enable a Jad Session to align objectives 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 Project Manager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37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3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Communication breakdown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 Communication</a:t>
                      </a:r>
                      <a:endParaRPr lang="en-ZA" sz="9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Not providing feedback or communicating things on time. 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Lack of communication devices or medium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Ensure that there is a wide range of communication devices that are being used throughout the project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Project Manager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370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4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Conflict between the team members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Organisational Risk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Personalities not getting along.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Poor work ethic.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Stress.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Hold and internal meeting and discuss issues with the purpose of ensuring compliance to the team agreement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Project Manager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0031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5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Technology Complexities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Technical Risk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 Lack of knowledge 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 In ability for make features of the program to work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Get assistance from ICT expertise available from the department and the customer’s side.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Programmer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354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6</a:t>
                      </a:r>
                      <a:endParaRPr lang="en-ZA" sz="9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A non-user centred design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Technical Risk 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 Not involving the user during the development of the system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Commentary during testing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Ensure that end-users are involved extensively in the project.</a:t>
                      </a:r>
                      <a:endParaRPr lang="en-ZA" sz="9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9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Designer</a:t>
                      </a:r>
                      <a:endParaRPr lang="en-ZA" sz="9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39342" marR="39342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652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itchFamily="34" charset="0"/>
              <a:buChar char="•"/>
            </a:pPr>
            <a:endParaRPr lang="en-Z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en-US" dirty="0"/>
              <a:t>Project Management Status </a:t>
            </a:r>
            <a:r>
              <a:rPr lang="en-US" dirty="0" smtClean="0"/>
              <a:t>Report</a:t>
            </a:r>
            <a:br>
              <a:rPr lang="en-US" dirty="0" smtClean="0"/>
            </a:br>
            <a:r>
              <a:rPr lang="en-US" dirty="0" smtClean="0"/>
              <a:t>Iteration – 3 : Risk Impact</a:t>
            </a:r>
            <a:endParaRPr lang="en-ZA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504826" y="1615440"/>
            <a:ext cx="7680960" cy="472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488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69863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038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84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58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17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ZA" dirty="0"/>
          </a:p>
        </p:txBody>
      </p:sp>
      <p:sp>
        <p:nvSpPr>
          <p:cNvPr id="5" name="Shape 167"/>
          <p:cNvSpPr/>
          <p:nvPr/>
        </p:nvSpPr>
        <p:spPr>
          <a:xfrm>
            <a:off x="7221501" y="6093296"/>
            <a:ext cx="1781065" cy="64807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sp>
      <p:pic>
        <p:nvPicPr>
          <p:cNvPr id="7" name="Picture 6" descr="http://auditagency.com.ua/images/risk2_en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16632"/>
            <a:ext cx="1796234" cy="1498808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339875"/>
              </p:ext>
            </p:extLst>
          </p:nvPr>
        </p:nvGraphicFramePr>
        <p:xfrm>
          <a:off x="1021521" y="1700808"/>
          <a:ext cx="7366902" cy="4248469"/>
        </p:xfrm>
        <a:graphic>
          <a:graphicData uri="http://schemas.openxmlformats.org/drawingml/2006/table">
            <a:tbl>
              <a:tblPr firstRow="1" firstCol="1" bandRow="1"/>
              <a:tblGrid>
                <a:gridCol w="1996399"/>
                <a:gridCol w="1996399"/>
                <a:gridCol w="1351447"/>
                <a:gridCol w="2022657"/>
              </a:tblGrid>
              <a:tr h="511819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16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Risk Item</a:t>
                      </a:r>
                      <a:endParaRPr lang="en-ZA" sz="1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Probability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Impact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Status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7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16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1</a:t>
                      </a:r>
                      <a:endParaRPr lang="en-ZA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Low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High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Under Control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7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16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2</a:t>
                      </a:r>
                      <a:endParaRPr lang="en-ZA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Low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Low 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Under Control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7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1600" b="1" dirty="0">
                          <a:effectLst/>
                          <a:latin typeface="Calibri"/>
                          <a:ea typeface="Times New Roman"/>
                          <a:cs typeface="Calibri"/>
                        </a:rPr>
                        <a:t>3</a:t>
                      </a:r>
                      <a:endParaRPr lang="en-ZA" sz="1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High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High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Under Control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7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16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4</a:t>
                      </a:r>
                      <a:endParaRPr lang="en-ZA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Low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Medium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Under Control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7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16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5</a:t>
                      </a:r>
                      <a:endParaRPr lang="en-ZA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High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High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>
                          <a:effectLst/>
                          <a:latin typeface="Calibri"/>
                          <a:ea typeface="Calibri"/>
                          <a:cs typeface="Times New Roman"/>
                        </a:rPr>
                        <a:t>Under Control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2277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ZA" sz="1600" b="1">
                          <a:effectLst/>
                          <a:latin typeface="Calibri"/>
                          <a:ea typeface="Times New Roman"/>
                          <a:cs typeface="Calibri"/>
                        </a:rPr>
                        <a:t>6</a:t>
                      </a:r>
                      <a:endParaRPr lang="en-ZA" sz="14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Low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High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ZA" sz="1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Under Control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0983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ylar">
  <a:themeElements>
    <a:clrScheme name="Mylar">
      <a:dk1>
        <a:srgbClr val="000000"/>
      </a:dk1>
      <a:lt1>
        <a:srgbClr val="FFFFFF"/>
      </a:lt1>
      <a:dk2>
        <a:srgbClr val="656162"/>
      </a:dk2>
      <a:lt2>
        <a:srgbClr val="E0DACC"/>
      </a:lt2>
      <a:accent1>
        <a:srgbClr val="4A5A7A"/>
      </a:accent1>
      <a:accent2>
        <a:srgbClr val="F7BD40"/>
      </a:accent2>
      <a:accent3>
        <a:srgbClr val="975C00"/>
      </a:accent3>
      <a:accent4>
        <a:srgbClr val="754D41"/>
      </a:accent4>
      <a:accent5>
        <a:srgbClr val="838995"/>
      </a:accent5>
      <a:accent6>
        <a:srgbClr val="687B66"/>
      </a:accent6>
      <a:hlink>
        <a:srgbClr val="B5740B"/>
      </a:hlink>
      <a:folHlink>
        <a:srgbClr val="7483A0"/>
      </a:folHlink>
    </a:clrScheme>
    <a:fontScheme name="Mylar">
      <a:majorFont>
        <a:latin typeface="Corbel"/>
        <a:ea typeface=""/>
        <a:cs typeface=""/>
        <a:font script="Jpan" typeface="HGｺﾞｼｯｸM"/>
        <a:font script="Hang" typeface="맑은 고딕"/>
        <a:font script="Hans" typeface="华文楷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华文楷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ylar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dkEdge">
            <a:bevelT w="25400" h="508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tint val="100000"/>
                <a:shade val="30000"/>
                <a:alpha val="100000"/>
                <a:satMod val="255000"/>
                <a:lumMod val="100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lumMod val="80000"/>
              </a:schemeClr>
              <a:schemeClr val="phClr">
                <a:tint val="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6144</TotalTime>
  <Words>677</Words>
  <Application>Microsoft Office PowerPoint</Application>
  <PresentationFormat>On-screen Show (4:3)</PresentationFormat>
  <Paragraphs>268</Paragraphs>
  <Slides>24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Mylar</vt:lpstr>
      <vt:lpstr>e-Commerce Mobile Application On </vt:lpstr>
      <vt:lpstr>Who and What is being Presented?</vt:lpstr>
      <vt:lpstr>Introduction</vt:lpstr>
      <vt:lpstr>Introducing the Team</vt:lpstr>
      <vt:lpstr>Introducing the End User</vt:lpstr>
      <vt:lpstr>Introduction - Project Objective</vt:lpstr>
      <vt:lpstr>Introduction</vt:lpstr>
      <vt:lpstr>Project Management Status Report Iteration - 3</vt:lpstr>
      <vt:lpstr>Project Management Status Report Iteration – 3 : Risk Impact</vt:lpstr>
      <vt:lpstr>Project Management Status Report Iteration – 3 Gantt Chart</vt:lpstr>
      <vt:lpstr>Project Management Status Report Iteration – 3 : Work Progress to date</vt:lpstr>
      <vt:lpstr>Project Management Status Report Iteration – 3 : Usability Testing</vt:lpstr>
      <vt:lpstr>Project Management Status Report Iteration – 3 : Challenges &amp; Solutions</vt:lpstr>
      <vt:lpstr>Iteration 3 : Context Diagram</vt:lpstr>
      <vt:lpstr>PowerPoint Presentation</vt:lpstr>
      <vt:lpstr>Iteration 3: Use Case Diagram</vt:lpstr>
      <vt:lpstr>Iteration 3: Class Diagram</vt:lpstr>
      <vt:lpstr>Activity Diagram: Upload a Product picture</vt:lpstr>
      <vt:lpstr>Iteration 3 : Design Interface Changes</vt:lpstr>
      <vt:lpstr>PowerPoint Presentation</vt:lpstr>
      <vt:lpstr>Iteration 3 : Design Storyboard for View Sales Details</vt:lpstr>
      <vt:lpstr>Iteration 3 : Implementation</vt:lpstr>
      <vt:lpstr>Next Iteration Plans</vt:lpstr>
      <vt:lpstr>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68</cp:revision>
  <cp:lastPrinted>2013-09-14T11:50:40Z</cp:lastPrinted>
  <dcterms:created xsi:type="dcterms:W3CDTF">2013-08-05T07:36:14Z</dcterms:created>
  <dcterms:modified xsi:type="dcterms:W3CDTF">2013-09-15T20:17:46Z</dcterms:modified>
</cp:coreProperties>
</file>

<file path=docProps/thumbnail.jpeg>
</file>